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78" r:id="rId1"/>
  </p:sldMasterIdLst>
  <p:notesMasterIdLst>
    <p:notesMasterId r:id="rId61"/>
  </p:notesMasterIdLst>
  <p:handoutMasterIdLst>
    <p:handoutMasterId r:id="rId62"/>
  </p:handoutMasterIdLst>
  <p:sldIdLst>
    <p:sldId id="360" r:id="rId2"/>
    <p:sldId id="299" r:id="rId3"/>
    <p:sldId id="302" r:id="rId4"/>
    <p:sldId id="303" r:id="rId5"/>
    <p:sldId id="301" r:id="rId6"/>
    <p:sldId id="304" r:id="rId7"/>
    <p:sldId id="305" r:id="rId8"/>
    <p:sldId id="306" r:id="rId9"/>
    <p:sldId id="307" r:id="rId10"/>
    <p:sldId id="362" r:id="rId11"/>
    <p:sldId id="363" r:id="rId12"/>
    <p:sldId id="364" r:id="rId13"/>
    <p:sldId id="420" r:id="rId14"/>
    <p:sldId id="311" r:id="rId15"/>
    <p:sldId id="312" r:id="rId16"/>
    <p:sldId id="366" r:id="rId17"/>
    <p:sldId id="368" r:id="rId18"/>
    <p:sldId id="422" r:id="rId19"/>
    <p:sldId id="367" r:id="rId20"/>
    <p:sldId id="369" r:id="rId21"/>
    <p:sldId id="371" r:id="rId22"/>
    <p:sldId id="421" r:id="rId23"/>
    <p:sldId id="370" r:id="rId24"/>
    <p:sldId id="372" r:id="rId25"/>
    <p:sldId id="373" r:id="rId26"/>
    <p:sldId id="374" r:id="rId27"/>
    <p:sldId id="375" r:id="rId28"/>
    <p:sldId id="313" r:id="rId29"/>
    <p:sldId id="314" r:id="rId30"/>
    <p:sldId id="378" r:id="rId31"/>
    <p:sldId id="379" r:id="rId32"/>
    <p:sldId id="377" r:id="rId33"/>
    <p:sldId id="380" r:id="rId34"/>
    <p:sldId id="381" r:id="rId35"/>
    <p:sldId id="315" r:id="rId36"/>
    <p:sldId id="316" r:id="rId37"/>
    <p:sldId id="317" r:id="rId38"/>
    <p:sldId id="318" r:id="rId39"/>
    <p:sldId id="319" r:id="rId40"/>
    <p:sldId id="320" r:id="rId41"/>
    <p:sldId id="321" r:id="rId42"/>
    <p:sldId id="322" r:id="rId43"/>
    <p:sldId id="332" r:id="rId44"/>
    <p:sldId id="333" r:id="rId45"/>
    <p:sldId id="334" r:id="rId46"/>
    <p:sldId id="325" r:id="rId47"/>
    <p:sldId id="323" r:id="rId48"/>
    <p:sldId id="324" r:id="rId49"/>
    <p:sldId id="326" r:id="rId50"/>
    <p:sldId id="327" r:id="rId51"/>
    <p:sldId id="376" r:id="rId52"/>
    <p:sldId id="328" r:id="rId53"/>
    <p:sldId id="329" r:id="rId54"/>
    <p:sldId id="330" r:id="rId55"/>
    <p:sldId id="331" r:id="rId56"/>
    <p:sldId id="335" r:id="rId57"/>
    <p:sldId id="336" r:id="rId58"/>
    <p:sldId id="361" r:id="rId59"/>
    <p:sldId id="423" r:id="rId60"/>
  </p:sldIdLst>
  <p:sldSz cx="9144000" cy="6858000" type="screen4x3"/>
  <p:notesSz cx="7026275" cy="9312275"/>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3" userDrawn="1">
          <p15:clr>
            <a:srgbClr val="A4A3A4"/>
          </p15:clr>
        </p15:guide>
        <p15:guide id="2" pos="2213"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42" autoAdjust="0"/>
    <p:restoredTop sz="75158" autoAdjust="0"/>
  </p:normalViewPr>
  <p:slideViewPr>
    <p:cSldViewPr>
      <p:cViewPr varScale="1">
        <p:scale>
          <a:sx n="72" d="100"/>
          <a:sy n="72" d="100"/>
        </p:scale>
        <p:origin x="1374" y="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80" d="100"/>
          <a:sy n="80" d="100"/>
        </p:scale>
        <p:origin x="-2052" y="-102"/>
      </p:cViewPr>
      <p:guideLst>
        <p:guide orient="horz" pos="2933"/>
        <p:guide pos="2213"/>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5356" cy="465932"/>
          </a:xfrm>
          <a:prstGeom prst="rect">
            <a:avLst/>
          </a:prstGeom>
        </p:spPr>
        <p:txBody>
          <a:bodyPr vert="horz" lIns="91614" tIns="45807" rIns="91614" bIns="45807" rtlCol="0"/>
          <a:lstStyle>
            <a:lvl1pPr algn="l">
              <a:defRPr sz="1200"/>
            </a:lvl1pPr>
          </a:lstStyle>
          <a:p>
            <a:endParaRPr lang="en-US"/>
          </a:p>
        </p:txBody>
      </p:sp>
      <p:sp>
        <p:nvSpPr>
          <p:cNvPr id="3" name="Date Placeholder 2"/>
          <p:cNvSpPr>
            <a:spLocks noGrp="1"/>
          </p:cNvSpPr>
          <p:nvPr>
            <p:ph type="dt" sz="quarter" idx="1"/>
          </p:nvPr>
        </p:nvSpPr>
        <p:spPr>
          <a:xfrm>
            <a:off x="3979329" y="0"/>
            <a:ext cx="3045356" cy="465932"/>
          </a:xfrm>
          <a:prstGeom prst="rect">
            <a:avLst/>
          </a:prstGeom>
        </p:spPr>
        <p:txBody>
          <a:bodyPr vert="horz" lIns="91614" tIns="45807" rIns="91614" bIns="45807" rtlCol="0"/>
          <a:lstStyle>
            <a:lvl1pPr algn="r">
              <a:defRPr sz="1200"/>
            </a:lvl1pPr>
          </a:lstStyle>
          <a:p>
            <a:endParaRPr lang="en-US"/>
          </a:p>
        </p:txBody>
      </p:sp>
      <p:sp>
        <p:nvSpPr>
          <p:cNvPr id="4" name="Footer Placeholder 3"/>
          <p:cNvSpPr>
            <a:spLocks noGrp="1"/>
          </p:cNvSpPr>
          <p:nvPr>
            <p:ph type="ftr" sz="quarter" idx="2"/>
          </p:nvPr>
        </p:nvSpPr>
        <p:spPr>
          <a:xfrm>
            <a:off x="0" y="8844753"/>
            <a:ext cx="3045356" cy="465932"/>
          </a:xfrm>
          <a:prstGeom prst="rect">
            <a:avLst/>
          </a:prstGeom>
        </p:spPr>
        <p:txBody>
          <a:bodyPr vert="horz" lIns="91614" tIns="45807" rIns="91614" bIns="45807" rtlCol="0" anchor="b"/>
          <a:lstStyle>
            <a:lvl1pPr algn="l">
              <a:defRPr sz="1200"/>
            </a:lvl1pPr>
          </a:lstStyle>
          <a:p>
            <a:endParaRPr lang="en-US"/>
          </a:p>
        </p:txBody>
      </p:sp>
      <p:sp>
        <p:nvSpPr>
          <p:cNvPr id="5" name="Slide Number Placeholder 4"/>
          <p:cNvSpPr>
            <a:spLocks noGrp="1"/>
          </p:cNvSpPr>
          <p:nvPr>
            <p:ph type="sldNum" sz="quarter" idx="3"/>
          </p:nvPr>
        </p:nvSpPr>
        <p:spPr>
          <a:xfrm>
            <a:off x="3979329" y="8844753"/>
            <a:ext cx="3045356" cy="465932"/>
          </a:xfrm>
          <a:prstGeom prst="rect">
            <a:avLst/>
          </a:prstGeom>
        </p:spPr>
        <p:txBody>
          <a:bodyPr vert="horz" lIns="91614" tIns="45807" rIns="91614" bIns="45807" rtlCol="0" anchor="b"/>
          <a:lstStyle>
            <a:lvl1pPr algn="r">
              <a:defRPr sz="1200"/>
            </a:lvl1pPr>
          </a:lstStyle>
          <a:p>
            <a:fld id="{19DFEED0-AA63-4725-85AC-36744E058BEF}" type="slidenum">
              <a:rPr lang="en-US" smtClean="0"/>
              <a:t>‹#›</a:t>
            </a:fld>
            <a:endParaRPr lang="en-US"/>
          </a:p>
        </p:txBody>
      </p:sp>
    </p:spTree>
    <p:extLst>
      <p:ext uri="{BB962C8B-B14F-4D97-AF65-F5344CB8AC3E}">
        <p14:creationId xmlns:p14="http://schemas.microsoft.com/office/powerpoint/2010/main" val="12566373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7826" name="Rectangle 2"/>
          <p:cNvSpPr>
            <a:spLocks noGrp="1" noChangeArrowheads="1"/>
          </p:cNvSpPr>
          <p:nvPr>
            <p:ph type="hdr" sz="quarter"/>
          </p:nvPr>
        </p:nvSpPr>
        <p:spPr bwMode="auto">
          <a:xfrm>
            <a:off x="0" y="0"/>
            <a:ext cx="3045356" cy="465932"/>
          </a:xfrm>
          <a:prstGeom prst="rect">
            <a:avLst/>
          </a:prstGeom>
          <a:noFill/>
          <a:ln w="9525">
            <a:noFill/>
            <a:miter lim="800000"/>
            <a:headEnd/>
            <a:tailEnd/>
          </a:ln>
          <a:effectLst/>
        </p:spPr>
        <p:txBody>
          <a:bodyPr vert="horz" wrap="square" lIns="93354" tIns="46678" rIns="93354" bIns="46678" numCol="1" anchor="t" anchorCtr="0" compatLnSpc="1">
            <a:prstTxWarp prst="textNoShape">
              <a:avLst/>
            </a:prstTxWarp>
          </a:bodyPr>
          <a:lstStyle>
            <a:lvl1pPr eaLnBrk="1" hangingPunct="1">
              <a:defRPr sz="1200"/>
            </a:lvl1pPr>
          </a:lstStyle>
          <a:p>
            <a:pPr>
              <a:defRPr/>
            </a:pPr>
            <a:endParaRPr lang="en-US"/>
          </a:p>
        </p:txBody>
      </p:sp>
      <p:sp>
        <p:nvSpPr>
          <p:cNvPr id="77827" name="Rectangle 3"/>
          <p:cNvSpPr>
            <a:spLocks noGrp="1" noChangeArrowheads="1"/>
          </p:cNvSpPr>
          <p:nvPr>
            <p:ph type="dt" idx="1"/>
          </p:nvPr>
        </p:nvSpPr>
        <p:spPr bwMode="auto">
          <a:xfrm>
            <a:off x="3979329" y="0"/>
            <a:ext cx="3045356" cy="465932"/>
          </a:xfrm>
          <a:prstGeom prst="rect">
            <a:avLst/>
          </a:prstGeom>
          <a:noFill/>
          <a:ln w="9525">
            <a:noFill/>
            <a:miter lim="800000"/>
            <a:headEnd/>
            <a:tailEnd/>
          </a:ln>
          <a:effectLst/>
        </p:spPr>
        <p:txBody>
          <a:bodyPr vert="horz" wrap="square" lIns="93354" tIns="46678" rIns="93354" bIns="46678" numCol="1" anchor="t" anchorCtr="0" compatLnSpc="1">
            <a:prstTxWarp prst="textNoShape">
              <a:avLst/>
            </a:prstTxWarp>
          </a:bodyPr>
          <a:lstStyle>
            <a:lvl1pPr algn="r" eaLnBrk="1" hangingPunct="1">
              <a:defRPr sz="1200"/>
            </a:lvl1pPr>
          </a:lstStyle>
          <a:p>
            <a:pPr>
              <a:defRPr/>
            </a:pPr>
            <a:endParaRPr lang="en-US"/>
          </a:p>
        </p:txBody>
      </p:sp>
      <p:sp>
        <p:nvSpPr>
          <p:cNvPr id="41988" name="Rectangle 4"/>
          <p:cNvSpPr>
            <a:spLocks noGrp="1" noRot="1" noChangeAspect="1" noChangeArrowheads="1" noTextEdit="1"/>
          </p:cNvSpPr>
          <p:nvPr>
            <p:ph type="sldImg" idx="2"/>
          </p:nvPr>
        </p:nvSpPr>
        <p:spPr bwMode="auto">
          <a:xfrm>
            <a:off x="1185863" y="698500"/>
            <a:ext cx="4654550" cy="349091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9" name="Rectangle 5"/>
          <p:cNvSpPr>
            <a:spLocks noGrp="1" noChangeArrowheads="1"/>
          </p:cNvSpPr>
          <p:nvPr>
            <p:ph type="body" sz="quarter" idx="3"/>
          </p:nvPr>
        </p:nvSpPr>
        <p:spPr bwMode="auto">
          <a:xfrm>
            <a:off x="703264" y="4423967"/>
            <a:ext cx="5619747" cy="4190206"/>
          </a:xfrm>
          <a:prstGeom prst="rect">
            <a:avLst/>
          </a:prstGeom>
          <a:noFill/>
          <a:ln w="9525">
            <a:noFill/>
            <a:miter lim="800000"/>
            <a:headEnd/>
            <a:tailEnd/>
          </a:ln>
          <a:effectLst/>
        </p:spPr>
        <p:txBody>
          <a:bodyPr vert="horz" wrap="square" lIns="93354" tIns="46678" rIns="93354" bIns="4667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7830" name="Rectangle 6"/>
          <p:cNvSpPr>
            <a:spLocks noGrp="1" noChangeArrowheads="1"/>
          </p:cNvSpPr>
          <p:nvPr>
            <p:ph type="ftr" sz="quarter" idx="4"/>
          </p:nvPr>
        </p:nvSpPr>
        <p:spPr bwMode="auto">
          <a:xfrm>
            <a:off x="0" y="8844753"/>
            <a:ext cx="3045356" cy="465932"/>
          </a:xfrm>
          <a:prstGeom prst="rect">
            <a:avLst/>
          </a:prstGeom>
          <a:noFill/>
          <a:ln w="9525">
            <a:noFill/>
            <a:miter lim="800000"/>
            <a:headEnd/>
            <a:tailEnd/>
          </a:ln>
          <a:effectLst/>
        </p:spPr>
        <p:txBody>
          <a:bodyPr vert="horz" wrap="square" lIns="93354" tIns="46678" rIns="93354" bIns="46678" numCol="1" anchor="b" anchorCtr="0" compatLnSpc="1">
            <a:prstTxWarp prst="textNoShape">
              <a:avLst/>
            </a:prstTxWarp>
          </a:bodyPr>
          <a:lstStyle>
            <a:lvl1pPr eaLnBrk="1" hangingPunct="1">
              <a:defRPr sz="1200"/>
            </a:lvl1pPr>
          </a:lstStyle>
          <a:p>
            <a:pPr>
              <a:defRPr/>
            </a:pPr>
            <a:endParaRPr lang="en-US"/>
          </a:p>
        </p:txBody>
      </p:sp>
      <p:sp>
        <p:nvSpPr>
          <p:cNvPr id="77831" name="Rectangle 7"/>
          <p:cNvSpPr>
            <a:spLocks noGrp="1" noChangeArrowheads="1"/>
          </p:cNvSpPr>
          <p:nvPr>
            <p:ph type="sldNum" sz="quarter" idx="5"/>
          </p:nvPr>
        </p:nvSpPr>
        <p:spPr bwMode="auto">
          <a:xfrm>
            <a:off x="3979329" y="8844753"/>
            <a:ext cx="3045356" cy="465932"/>
          </a:xfrm>
          <a:prstGeom prst="rect">
            <a:avLst/>
          </a:prstGeom>
          <a:noFill/>
          <a:ln w="9525">
            <a:noFill/>
            <a:miter lim="800000"/>
            <a:headEnd/>
            <a:tailEnd/>
          </a:ln>
          <a:effectLst/>
        </p:spPr>
        <p:txBody>
          <a:bodyPr vert="horz" wrap="square" lIns="93354" tIns="46678" rIns="93354" bIns="46678" numCol="1" anchor="b" anchorCtr="0" compatLnSpc="1">
            <a:prstTxWarp prst="textNoShape">
              <a:avLst/>
            </a:prstTxWarp>
          </a:bodyPr>
          <a:lstStyle>
            <a:lvl1pPr algn="r" eaLnBrk="1" hangingPunct="1">
              <a:defRPr sz="1200"/>
            </a:lvl1pPr>
          </a:lstStyle>
          <a:p>
            <a:pPr>
              <a:defRPr/>
            </a:pPr>
            <a:fld id="{58379C80-0DF8-47EC-9D31-E2E6902B7C84}" type="slidenum">
              <a:rPr lang="en-US"/>
              <a:pPr>
                <a:defRPr/>
              </a:pPr>
              <a:t>‹#›</a:t>
            </a:fld>
            <a:endParaRPr lang="en-US"/>
          </a:p>
        </p:txBody>
      </p:sp>
    </p:spTree>
    <p:extLst>
      <p:ext uri="{BB962C8B-B14F-4D97-AF65-F5344CB8AC3E}">
        <p14:creationId xmlns:p14="http://schemas.microsoft.com/office/powerpoint/2010/main" val="234881971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3" Type="http://schemas.openxmlformats.org/officeDocument/2006/relationships/hyperlink" Target="http://access.rdatoolkit.org/document.php?id=rdaappi" TargetMode="External"/><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mtClean="0"/>
          </a:p>
        </p:txBody>
      </p:sp>
      <p:sp>
        <p:nvSpPr>
          <p:cNvPr id="4" name="Slide Number Placeholder 3"/>
          <p:cNvSpPr>
            <a:spLocks noGrp="1"/>
          </p:cNvSpPr>
          <p:nvPr>
            <p:ph type="sldNum" sz="quarter" idx="10"/>
          </p:nvPr>
        </p:nvSpPr>
        <p:spPr/>
        <p:txBody>
          <a:bodyPr/>
          <a:lstStyle/>
          <a:p>
            <a:pPr>
              <a:defRPr/>
            </a:pPr>
            <a:fld id="{E8E8A444-0F7E-413B-A9E6-274C22ECA5F6}" type="slidenum">
              <a:rPr lang="en-US" smtClean="0"/>
              <a:pPr>
                <a:defRPr/>
              </a:pPr>
              <a:t>1</a:t>
            </a:fld>
            <a:endParaRPr lang="en-US"/>
          </a:p>
        </p:txBody>
      </p:sp>
    </p:spTree>
    <p:extLst>
      <p:ext uri="{BB962C8B-B14F-4D97-AF65-F5344CB8AC3E}">
        <p14:creationId xmlns:p14="http://schemas.microsoft.com/office/powerpoint/2010/main" val="3844125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58379C80-0DF8-47EC-9D31-E2E6902B7C84}" type="slidenum">
              <a:rPr lang="en-US" smtClean="0"/>
              <a:pPr>
                <a:defRPr/>
              </a:pPr>
              <a:t>10</a:t>
            </a:fld>
            <a:endParaRPr lang="en-US"/>
          </a:p>
        </p:txBody>
      </p:sp>
    </p:spTree>
    <p:extLst>
      <p:ext uri="{BB962C8B-B14F-4D97-AF65-F5344CB8AC3E}">
        <p14:creationId xmlns:p14="http://schemas.microsoft.com/office/powerpoint/2010/main" val="7484280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58379C80-0DF8-47EC-9D31-E2E6902B7C84}" type="slidenum">
              <a:rPr lang="en-US" smtClean="0"/>
              <a:pPr>
                <a:defRPr/>
              </a:pPr>
              <a:t>11</a:t>
            </a:fld>
            <a:endParaRPr lang="en-US"/>
          </a:p>
        </p:txBody>
      </p:sp>
    </p:spTree>
    <p:extLst>
      <p:ext uri="{BB962C8B-B14F-4D97-AF65-F5344CB8AC3E}">
        <p14:creationId xmlns:p14="http://schemas.microsoft.com/office/powerpoint/2010/main" val="9705568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A much richer array of relationships are possible using RDA. We’ve already seen this in the modules dealing with authority records. </a:t>
            </a:r>
            <a:endParaRPr lang="en-US"/>
          </a:p>
        </p:txBody>
      </p:sp>
      <p:sp>
        <p:nvSpPr>
          <p:cNvPr id="4" name="Slide Number Placeholder 3"/>
          <p:cNvSpPr>
            <a:spLocks noGrp="1"/>
          </p:cNvSpPr>
          <p:nvPr>
            <p:ph type="sldNum" sz="quarter" idx="10"/>
          </p:nvPr>
        </p:nvSpPr>
        <p:spPr/>
        <p:txBody>
          <a:bodyPr/>
          <a:lstStyle/>
          <a:p>
            <a:pPr>
              <a:defRPr/>
            </a:pPr>
            <a:fld id="{58379C80-0DF8-47EC-9D31-E2E6902B7C84}" type="slidenum">
              <a:rPr lang="en-US" smtClean="0"/>
              <a:pPr>
                <a:defRPr/>
              </a:pPr>
              <a:t>12</a:t>
            </a:fld>
            <a:endParaRPr lang="en-US"/>
          </a:p>
        </p:txBody>
      </p:sp>
    </p:spTree>
    <p:extLst>
      <p:ext uri="{BB962C8B-B14F-4D97-AF65-F5344CB8AC3E}">
        <p14:creationId xmlns:p14="http://schemas.microsoft.com/office/powerpoint/2010/main" val="12688310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From now on, as I show slides of RDA, please feel free to go ahead and look yourself in the Toolkit.</a:t>
            </a:r>
          </a:p>
        </p:txBody>
      </p:sp>
      <p:sp>
        <p:nvSpPr>
          <p:cNvPr id="634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DF3D879D-1951-4282-8FE6-8BCC6C99EA8D}" type="slidenum">
              <a:rPr lang="en-US" smtClean="0"/>
              <a:pPr/>
              <a:t>13</a:t>
            </a:fld>
            <a:endParaRPr lang="en-US" smtClean="0"/>
          </a:p>
        </p:txBody>
      </p:sp>
    </p:spTree>
    <p:extLst>
      <p:ext uri="{BB962C8B-B14F-4D97-AF65-F5344CB8AC3E}">
        <p14:creationId xmlns:p14="http://schemas.microsoft.com/office/powerpoint/2010/main" val="3116861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Turn to Chapter 17</a:t>
            </a:r>
            <a:r>
              <a:rPr lang="en-US" baseline="0" smtClean="0"/>
              <a:t> in RDA.</a:t>
            </a:r>
            <a:endParaRPr lang="en-US"/>
          </a:p>
        </p:txBody>
      </p:sp>
      <p:sp>
        <p:nvSpPr>
          <p:cNvPr id="4" name="Slide Number Placeholder 3"/>
          <p:cNvSpPr>
            <a:spLocks noGrp="1"/>
          </p:cNvSpPr>
          <p:nvPr>
            <p:ph type="sldNum" sz="quarter" idx="10"/>
          </p:nvPr>
        </p:nvSpPr>
        <p:spPr/>
        <p:txBody>
          <a:bodyPr/>
          <a:lstStyle/>
          <a:p>
            <a:pPr>
              <a:defRPr/>
            </a:pPr>
            <a:fld id="{58379C80-0DF8-47EC-9D31-E2E6902B7C84}" type="slidenum">
              <a:rPr lang="en-US" smtClean="0"/>
              <a:pPr>
                <a:defRPr/>
              </a:pPr>
              <a:t>14</a:t>
            </a:fld>
            <a:endParaRPr lang="en-US"/>
          </a:p>
        </p:txBody>
      </p:sp>
    </p:spTree>
    <p:extLst>
      <p:ext uri="{BB962C8B-B14F-4D97-AF65-F5344CB8AC3E}">
        <p14:creationId xmlns:p14="http://schemas.microsoft.com/office/powerpoint/2010/main" val="35146762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Either the authorized access point or the description should allow the user to understand what the work is even if the manifestation has another title, in the first instance that this resource is Eine Kleine Nachtmusik, in the second that it is an expression of the work Debout les morts. The access point allows machine links between the record and other examples of the work; the description does not.</a:t>
            </a:r>
          </a:p>
          <a:p>
            <a:endParaRPr lang="en-US" smtClean="0"/>
          </a:p>
          <a:p>
            <a:r>
              <a:rPr lang="en-US" smtClean="0"/>
              <a:t>The fact that RDA says this is core means that RDA records must convey this information in some way. We haven’t always been very careful about this in AACR2 records.</a:t>
            </a:r>
          </a:p>
        </p:txBody>
      </p:sp>
      <p:sp>
        <p:nvSpPr>
          <p:cNvPr id="522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CB7ECA58-5073-4EDD-B1E3-A6A3E24DD0EC}" type="slidenum">
              <a:rPr lang="en-US" smtClean="0"/>
              <a:pPr/>
              <a:t>15</a:t>
            </a:fld>
            <a:endParaRPr lang="en-US" smtClean="0"/>
          </a:p>
        </p:txBody>
      </p:sp>
    </p:spTree>
    <p:extLst>
      <p:ext uri="{BB962C8B-B14F-4D97-AF65-F5344CB8AC3E}">
        <p14:creationId xmlns:p14="http://schemas.microsoft.com/office/powerpoint/2010/main" val="11901855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Find your worksheets for the work and</a:t>
            </a:r>
            <a:r>
              <a:rPr lang="en-US" baseline="0" smtClean="0"/>
              <a:t> expression related to this book, and the bibliographic record we started in the last module.</a:t>
            </a:r>
            <a:endParaRPr lang="en-US"/>
          </a:p>
        </p:txBody>
      </p:sp>
      <p:sp>
        <p:nvSpPr>
          <p:cNvPr id="4" name="Slide Number Placeholder 3"/>
          <p:cNvSpPr>
            <a:spLocks noGrp="1"/>
          </p:cNvSpPr>
          <p:nvPr>
            <p:ph type="sldNum" sz="quarter" idx="10"/>
          </p:nvPr>
        </p:nvSpPr>
        <p:spPr/>
        <p:txBody>
          <a:bodyPr/>
          <a:lstStyle/>
          <a:p>
            <a:pPr>
              <a:defRPr/>
            </a:pPr>
            <a:fld id="{58379C80-0DF8-47EC-9D31-E2E6902B7C84}" type="slidenum">
              <a:rPr lang="en-US" smtClean="0"/>
              <a:pPr>
                <a:defRPr/>
              </a:pPr>
              <a:t>16</a:t>
            </a:fld>
            <a:endParaRPr lang="en-US"/>
          </a:p>
        </p:txBody>
      </p:sp>
    </p:spTree>
    <p:extLst>
      <p:ext uri="{BB962C8B-B14F-4D97-AF65-F5344CB8AC3E}">
        <p14:creationId xmlns:p14="http://schemas.microsoft.com/office/powerpoint/2010/main" val="25968698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Find your worksheets for the work and</a:t>
            </a:r>
            <a:r>
              <a:rPr lang="en-US" baseline="0" smtClean="0"/>
              <a:t> expression related to this book, and the bibliographic record we started in the last module.</a:t>
            </a:r>
            <a:endParaRPr lang="en-US"/>
          </a:p>
        </p:txBody>
      </p:sp>
      <p:sp>
        <p:nvSpPr>
          <p:cNvPr id="4" name="Slide Number Placeholder 3"/>
          <p:cNvSpPr>
            <a:spLocks noGrp="1"/>
          </p:cNvSpPr>
          <p:nvPr>
            <p:ph type="sldNum" sz="quarter" idx="10"/>
          </p:nvPr>
        </p:nvSpPr>
        <p:spPr/>
        <p:txBody>
          <a:bodyPr/>
          <a:lstStyle/>
          <a:p>
            <a:pPr>
              <a:defRPr/>
            </a:pPr>
            <a:fld id="{58379C80-0DF8-47EC-9D31-E2E6902B7C84}" type="slidenum">
              <a:rPr lang="en-US" smtClean="0"/>
              <a:pPr>
                <a:defRPr/>
              </a:pPr>
              <a:t>17</a:t>
            </a:fld>
            <a:endParaRPr lang="en-US"/>
          </a:p>
        </p:txBody>
      </p:sp>
    </p:spTree>
    <p:extLst>
      <p:ext uri="{BB962C8B-B14F-4D97-AF65-F5344CB8AC3E}">
        <p14:creationId xmlns:p14="http://schemas.microsoft.com/office/powerpoint/2010/main" val="25968698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The same type of relationship is shown for Piedra de sol</a:t>
            </a:r>
            <a:endParaRPr lang="en-US"/>
          </a:p>
        </p:txBody>
      </p:sp>
      <p:sp>
        <p:nvSpPr>
          <p:cNvPr id="4" name="Slide Number Placeholder 3"/>
          <p:cNvSpPr>
            <a:spLocks noGrp="1"/>
          </p:cNvSpPr>
          <p:nvPr>
            <p:ph type="sldNum" sz="quarter" idx="10"/>
          </p:nvPr>
        </p:nvSpPr>
        <p:spPr/>
        <p:txBody>
          <a:bodyPr/>
          <a:lstStyle/>
          <a:p>
            <a:pPr>
              <a:defRPr/>
            </a:pPr>
            <a:fld id="{58379C80-0DF8-47EC-9D31-E2E6902B7C84}" type="slidenum">
              <a:rPr lang="en-US" smtClean="0"/>
              <a:pPr>
                <a:defRPr/>
              </a:pPr>
              <a:t>18</a:t>
            </a:fld>
            <a:endParaRPr lang="en-US"/>
          </a:p>
        </p:txBody>
      </p:sp>
    </p:spTree>
    <p:extLst>
      <p:ext uri="{BB962C8B-B14F-4D97-AF65-F5344CB8AC3E}">
        <p14:creationId xmlns:p14="http://schemas.microsoft.com/office/powerpoint/2010/main" val="25968698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6137">
              <a:defRPr/>
            </a:pPr>
            <a:r>
              <a:rPr lang="en-US" smtClean="0"/>
              <a:t>You’ll notice that</a:t>
            </a:r>
            <a:r>
              <a:rPr lang="en-US" baseline="0" smtClean="0"/>
              <a:t> the same two fields also link the description to the </a:t>
            </a:r>
            <a:r>
              <a:rPr lang="en-US" i="1" baseline="0" smtClean="0"/>
              <a:t>expression</a:t>
            </a:r>
            <a:r>
              <a:rPr lang="en-US" i="0" baseline="0" smtClean="0"/>
              <a:t> of the work. This can work because the authorized access point for the work is embedded in the authorized access point for the expression.</a:t>
            </a:r>
            <a:r>
              <a:rPr lang="en-US" smtClean="0"/>
              <a:t> In this case according to RDA 17.3 it mus</a:t>
            </a:r>
            <a:r>
              <a:rPr lang="en-US" baseline="0" smtClean="0"/>
              <a:t>t also record the relationship to the expression because there are more than one.</a:t>
            </a:r>
            <a:endParaRPr lang="en-US" smtClean="0"/>
          </a:p>
        </p:txBody>
      </p:sp>
      <p:sp>
        <p:nvSpPr>
          <p:cNvPr id="4" name="Slide Number Placeholder 3"/>
          <p:cNvSpPr>
            <a:spLocks noGrp="1"/>
          </p:cNvSpPr>
          <p:nvPr>
            <p:ph type="sldNum" sz="quarter" idx="10"/>
          </p:nvPr>
        </p:nvSpPr>
        <p:spPr/>
        <p:txBody>
          <a:bodyPr/>
          <a:lstStyle/>
          <a:p>
            <a:pPr>
              <a:defRPr/>
            </a:pPr>
            <a:fld id="{58379C80-0DF8-47EC-9D31-E2E6902B7C84}" type="slidenum">
              <a:rPr lang="en-US" smtClean="0"/>
              <a:pPr>
                <a:defRPr/>
              </a:pPr>
              <a:t>19</a:t>
            </a:fld>
            <a:endParaRPr lang="en-US"/>
          </a:p>
        </p:txBody>
      </p:sp>
    </p:spTree>
    <p:extLst>
      <p:ext uri="{BB962C8B-B14F-4D97-AF65-F5344CB8AC3E}">
        <p14:creationId xmlns:p14="http://schemas.microsoft.com/office/powerpoint/2010/main" val="2596869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Second two bullets are from FRBR 5.1</a:t>
            </a:r>
          </a:p>
        </p:txBody>
      </p:sp>
      <p:sp>
        <p:nvSpPr>
          <p:cNvPr id="4403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8E302244-1D37-4390-9496-E67953ECE8B8}" type="slidenum">
              <a:rPr lang="en-US" smtClean="0"/>
              <a:pPr/>
              <a:t>2</a:t>
            </a:fld>
            <a:endParaRPr lang="en-US" smtClean="0"/>
          </a:p>
        </p:txBody>
      </p:sp>
    </p:spTree>
    <p:extLst>
      <p:ext uri="{BB962C8B-B14F-4D97-AF65-F5344CB8AC3E}">
        <p14:creationId xmlns:p14="http://schemas.microsoft.com/office/powerpoint/2010/main" val="335541213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The MARC links</a:t>
            </a:r>
            <a:r>
              <a:rPr lang="en-US" baseline="0" smtClean="0"/>
              <a:t> show the same relationships as the entity-relationship structure shown here, but somewhat less clearly.</a:t>
            </a:r>
            <a:endParaRPr lang="en-US" smtClean="0"/>
          </a:p>
        </p:txBody>
      </p:sp>
      <p:sp>
        <p:nvSpPr>
          <p:cNvPr id="583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42B29408-ADA7-4F0A-BEF7-BF7C2D9D7B93}" type="slidenum">
              <a:rPr lang="en-US" smtClean="0"/>
              <a:pPr/>
              <a:t>20</a:t>
            </a:fld>
            <a:endParaRPr lang="en-US" smtClean="0"/>
          </a:p>
        </p:txBody>
      </p:sp>
    </p:spTree>
    <p:extLst>
      <p:ext uri="{BB962C8B-B14F-4D97-AF65-F5344CB8AC3E}">
        <p14:creationId xmlns:p14="http://schemas.microsoft.com/office/powerpoint/2010/main" val="79821905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The same type of relationship is shown for Piedra de sol</a:t>
            </a:r>
            <a:endParaRPr lang="en-US"/>
          </a:p>
        </p:txBody>
      </p:sp>
      <p:sp>
        <p:nvSpPr>
          <p:cNvPr id="4" name="Slide Number Placeholder 3"/>
          <p:cNvSpPr>
            <a:spLocks noGrp="1"/>
          </p:cNvSpPr>
          <p:nvPr>
            <p:ph type="sldNum" sz="quarter" idx="10"/>
          </p:nvPr>
        </p:nvSpPr>
        <p:spPr/>
        <p:txBody>
          <a:bodyPr/>
          <a:lstStyle/>
          <a:p>
            <a:pPr>
              <a:defRPr/>
            </a:pPr>
            <a:fld id="{58379C80-0DF8-47EC-9D31-E2E6902B7C84}" type="slidenum">
              <a:rPr lang="en-US" smtClean="0"/>
              <a:pPr>
                <a:defRPr/>
              </a:pPr>
              <a:t>21</a:t>
            </a:fld>
            <a:endParaRPr lang="en-US"/>
          </a:p>
        </p:txBody>
      </p:sp>
    </p:spTree>
    <p:extLst>
      <p:ext uri="{BB962C8B-B14F-4D97-AF65-F5344CB8AC3E}">
        <p14:creationId xmlns:p14="http://schemas.microsoft.com/office/powerpoint/2010/main" val="25968698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The same type of relationship is shown for Piedra de sol</a:t>
            </a:r>
            <a:endParaRPr lang="en-US"/>
          </a:p>
        </p:txBody>
      </p:sp>
      <p:sp>
        <p:nvSpPr>
          <p:cNvPr id="4" name="Slide Number Placeholder 3"/>
          <p:cNvSpPr>
            <a:spLocks noGrp="1"/>
          </p:cNvSpPr>
          <p:nvPr>
            <p:ph type="sldNum" sz="quarter" idx="10"/>
          </p:nvPr>
        </p:nvSpPr>
        <p:spPr/>
        <p:txBody>
          <a:bodyPr/>
          <a:lstStyle/>
          <a:p>
            <a:pPr>
              <a:defRPr/>
            </a:pPr>
            <a:fld id="{58379C80-0DF8-47EC-9D31-E2E6902B7C84}" type="slidenum">
              <a:rPr lang="en-US" smtClean="0"/>
              <a:pPr>
                <a:defRPr/>
              </a:pPr>
              <a:t>22</a:t>
            </a:fld>
            <a:endParaRPr lang="en-US"/>
          </a:p>
        </p:txBody>
      </p:sp>
    </p:spTree>
    <p:extLst>
      <p:ext uri="{BB962C8B-B14F-4D97-AF65-F5344CB8AC3E}">
        <p14:creationId xmlns:p14="http://schemas.microsoft.com/office/powerpoint/2010/main" val="25968698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Again, the description of the resource is linked to the description of the work. In this case according to RDA 17.3 it mus</a:t>
            </a:r>
            <a:r>
              <a:rPr lang="en-US" baseline="0" smtClean="0"/>
              <a:t>t also record the relationship to the expression because there are more than one.</a:t>
            </a:r>
            <a:endParaRPr lang="en-US"/>
          </a:p>
        </p:txBody>
      </p:sp>
      <p:sp>
        <p:nvSpPr>
          <p:cNvPr id="4" name="Slide Number Placeholder 3"/>
          <p:cNvSpPr>
            <a:spLocks noGrp="1"/>
          </p:cNvSpPr>
          <p:nvPr>
            <p:ph type="sldNum" sz="quarter" idx="10"/>
          </p:nvPr>
        </p:nvSpPr>
        <p:spPr/>
        <p:txBody>
          <a:bodyPr/>
          <a:lstStyle/>
          <a:p>
            <a:pPr>
              <a:defRPr/>
            </a:pPr>
            <a:fld id="{58379C80-0DF8-47EC-9D31-E2E6902B7C84}" type="slidenum">
              <a:rPr lang="en-US" smtClean="0"/>
              <a:pPr>
                <a:defRPr/>
              </a:pPr>
              <a:t>23</a:t>
            </a:fld>
            <a:endParaRPr lang="en-US"/>
          </a:p>
        </p:txBody>
      </p:sp>
    </p:spTree>
    <p:extLst>
      <p:ext uri="{BB962C8B-B14F-4D97-AF65-F5344CB8AC3E}">
        <p14:creationId xmlns:p14="http://schemas.microsoft.com/office/powerpoint/2010/main" val="25968698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In AACR2 LC practice,</a:t>
            </a:r>
            <a:r>
              <a:rPr lang="en-US" baseline="0" smtClean="0"/>
              <a:t> if the title proper matched exactly the preferred title of the authorized access point for the work, no 240 was used, that is, the authorized access point for the work was not recorded in a controlled field. This is still the practice in the majority of cases: </a:t>
            </a:r>
            <a:r>
              <a:rPr lang="en-US" i="1" baseline="0" smtClean="0"/>
              <a:t>all</a:t>
            </a:r>
            <a:r>
              <a:rPr lang="en-US" i="0" baseline="0" smtClean="0"/>
              <a:t> works have an authorized access point, but in the current MARC environment it isn’t usual to establish the authorized access point by creating an authority record for it, especially if the form in the 100 plus the form in 245 subfield $a is in fact the authorized access point. This practice may be gradually changing.</a:t>
            </a:r>
            <a:endParaRPr lang="en-US"/>
          </a:p>
        </p:txBody>
      </p:sp>
      <p:sp>
        <p:nvSpPr>
          <p:cNvPr id="4" name="Slide Number Placeholder 3"/>
          <p:cNvSpPr>
            <a:spLocks noGrp="1"/>
          </p:cNvSpPr>
          <p:nvPr>
            <p:ph type="sldNum" sz="quarter" idx="10"/>
          </p:nvPr>
        </p:nvSpPr>
        <p:spPr/>
        <p:txBody>
          <a:bodyPr/>
          <a:lstStyle/>
          <a:p>
            <a:pPr>
              <a:defRPr/>
            </a:pPr>
            <a:fld id="{58379C80-0DF8-47EC-9D31-E2E6902B7C84}" type="slidenum">
              <a:rPr lang="en-US" smtClean="0"/>
              <a:pPr>
                <a:defRPr/>
              </a:pPr>
              <a:t>24</a:t>
            </a:fld>
            <a:endParaRPr lang="en-US"/>
          </a:p>
        </p:txBody>
      </p:sp>
    </p:spTree>
    <p:extLst>
      <p:ext uri="{BB962C8B-B14F-4D97-AF65-F5344CB8AC3E}">
        <p14:creationId xmlns:p14="http://schemas.microsoft.com/office/powerpoint/2010/main" val="25968698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If there are more than one work or expression, record each in a 7XX field.</a:t>
            </a:r>
            <a:r>
              <a:rPr lang="en-US" baseline="0" smtClean="0"/>
              <a:t> This is a change from practice under AACR2.</a:t>
            </a:r>
            <a:endParaRPr lang="en-US"/>
          </a:p>
        </p:txBody>
      </p:sp>
      <p:sp>
        <p:nvSpPr>
          <p:cNvPr id="4" name="Slide Number Placeholder 3"/>
          <p:cNvSpPr>
            <a:spLocks noGrp="1"/>
          </p:cNvSpPr>
          <p:nvPr>
            <p:ph type="sldNum" sz="quarter" idx="10"/>
          </p:nvPr>
        </p:nvSpPr>
        <p:spPr/>
        <p:txBody>
          <a:bodyPr/>
          <a:lstStyle/>
          <a:p>
            <a:pPr>
              <a:defRPr/>
            </a:pPr>
            <a:fld id="{58379C80-0DF8-47EC-9D31-E2E6902B7C84}" type="slidenum">
              <a:rPr lang="en-US" smtClean="0"/>
              <a:pPr>
                <a:defRPr/>
              </a:pPr>
              <a:t>25</a:t>
            </a:fld>
            <a:endParaRPr lang="en-US"/>
          </a:p>
        </p:txBody>
      </p:sp>
    </p:spTree>
    <p:extLst>
      <p:ext uri="{BB962C8B-B14F-4D97-AF65-F5344CB8AC3E}">
        <p14:creationId xmlns:p14="http://schemas.microsoft.com/office/powerpoint/2010/main" val="25968698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If there are more than one work or expression, record each in a 7XX field.</a:t>
            </a:r>
            <a:r>
              <a:rPr lang="en-US" baseline="0" smtClean="0"/>
              <a:t> This is a change from practice under AACR2.</a:t>
            </a:r>
          </a:p>
          <a:p>
            <a:endParaRPr lang="en-US" baseline="0" smtClean="0"/>
          </a:p>
          <a:p>
            <a:r>
              <a:rPr lang="en-US" b="1" baseline="0" smtClean="0"/>
              <a:t>Here we have two works by the same author.</a:t>
            </a:r>
            <a:endParaRPr lang="en-US" b="1"/>
          </a:p>
        </p:txBody>
      </p:sp>
      <p:sp>
        <p:nvSpPr>
          <p:cNvPr id="4" name="Slide Number Placeholder 3"/>
          <p:cNvSpPr>
            <a:spLocks noGrp="1"/>
          </p:cNvSpPr>
          <p:nvPr>
            <p:ph type="sldNum" sz="quarter" idx="10"/>
          </p:nvPr>
        </p:nvSpPr>
        <p:spPr/>
        <p:txBody>
          <a:bodyPr/>
          <a:lstStyle/>
          <a:p>
            <a:pPr>
              <a:defRPr/>
            </a:pPr>
            <a:fld id="{58379C80-0DF8-47EC-9D31-E2E6902B7C84}" type="slidenum">
              <a:rPr lang="en-US" smtClean="0"/>
              <a:pPr>
                <a:defRPr/>
              </a:pPr>
              <a:t>26</a:t>
            </a:fld>
            <a:endParaRPr lang="en-US"/>
          </a:p>
        </p:txBody>
      </p:sp>
    </p:spTree>
    <p:extLst>
      <p:ext uri="{BB962C8B-B14F-4D97-AF65-F5344CB8AC3E}">
        <p14:creationId xmlns:p14="http://schemas.microsoft.com/office/powerpoint/2010/main" val="25968698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smtClean="0"/>
              <a:t>In this case we have two expressions of the same work. Note the 700s in the second RDA example follow LC practice,</a:t>
            </a:r>
            <a:r>
              <a:rPr lang="en-US" b="1" baseline="0" smtClean="0"/>
              <a:t> that is, to represent the expression in the original language they record the authorized access point for the </a:t>
            </a:r>
            <a:r>
              <a:rPr lang="en-US" b="1" i="1" baseline="0" smtClean="0"/>
              <a:t>work</a:t>
            </a:r>
            <a:r>
              <a:rPr lang="en-US" b="1" i="0" baseline="0" smtClean="0"/>
              <a:t> (not expression); it would also be permissible to use an authorized access point for the Spanish expression, as shown in the first RDA example.</a:t>
            </a:r>
          </a:p>
          <a:p>
            <a:endParaRPr lang="en-US" b="1" i="0" baseline="0" smtClean="0"/>
          </a:p>
          <a:p>
            <a:r>
              <a:rPr lang="en-US" b="1" i="0" baseline="0" smtClean="0"/>
              <a:t>In either case, for the translation LC records the authorized access point for the expression. In this case there’s only one translation so no need to differentiate between English expressions.</a:t>
            </a:r>
            <a:endParaRPr lang="en-US" b="1"/>
          </a:p>
        </p:txBody>
      </p:sp>
      <p:sp>
        <p:nvSpPr>
          <p:cNvPr id="4" name="Slide Number Placeholder 3"/>
          <p:cNvSpPr>
            <a:spLocks noGrp="1"/>
          </p:cNvSpPr>
          <p:nvPr>
            <p:ph type="sldNum" sz="quarter" idx="10"/>
          </p:nvPr>
        </p:nvSpPr>
        <p:spPr/>
        <p:txBody>
          <a:bodyPr/>
          <a:lstStyle/>
          <a:p>
            <a:pPr>
              <a:defRPr/>
            </a:pPr>
            <a:fld id="{58379C80-0DF8-47EC-9D31-E2E6902B7C84}" type="slidenum">
              <a:rPr lang="en-US" smtClean="0"/>
              <a:pPr>
                <a:defRPr/>
              </a:pPr>
              <a:t>27</a:t>
            </a:fld>
            <a:endParaRPr lang="en-US"/>
          </a:p>
        </p:txBody>
      </p:sp>
    </p:spTree>
    <p:extLst>
      <p:ext uri="{BB962C8B-B14F-4D97-AF65-F5344CB8AC3E}">
        <p14:creationId xmlns:p14="http://schemas.microsoft.com/office/powerpoint/2010/main" val="25968698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58379C80-0DF8-47EC-9D31-E2E6902B7C84}" type="slidenum">
              <a:rPr lang="en-US" smtClean="0"/>
              <a:pPr>
                <a:defRPr/>
              </a:pPr>
              <a:t>28</a:t>
            </a:fld>
            <a:endParaRPr lang="en-US"/>
          </a:p>
        </p:txBody>
      </p:sp>
    </p:spTree>
    <p:extLst>
      <p:ext uri="{BB962C8B-B14F-4D97-AF65-F5344CB8AC3E}">
        <p14:creationId xmlns:p14="http://schemas.microsoft.com/office/powerpoint/2010/main" val="207265131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smtClean="0"/>
              <a:t>Open to RDA 18.3</a:t>
            </a:r>
            <a:endParaRPr lang="en-US" b="1"/>
          </a:p>
        </p:txBody>
      </p:sp>
      <p:sp>
        <p:nvSpPr>
          <p:cNvPr id="4" name="Slide Number Placeholder 3"/>
          <p:cNvSpPr>
            <a:spLocks noGrp="1"/>
          </p:cNvSpPr>
          <p:nvPr>
            <p:ph type="sldNum" sz="quarter" idx="10"/>
          </p:nvPr>
        </p:nvSpPr>
        <p:spPr/>
        <p:txBody>
          <a:bodyPr/>
          <a:lstStyle/>
          <a:p>
            <a:pPr>
              <a:defRPr/>
            </a:pPr>
            <a:fld id="{58379C80-0DF8-47EC-9D31-E2E6902B7C84}" type="slidenum">
              <a:rPr lang="en-US" smtClean="0"/>
              <a:pPr>
                <a:defRPr/>
              </a:pPr>
              <a:t>29</a:t>
            </a:fld>
            <a:endParaRPr lang="en-US"/>
          </a:p>
        </p:txBody>
      </p:sp>
    </p:spTree>
    <p:extLst>
      <p:ext uri="{BB962C8B-B14F-4D97-AF65-F5344CB8AC3E}">
        <p14:creationId xmlns:p14="http://schemas.microsoft.com/office/powerpoint/2010/main" val="37125449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As we have seen, in the theoretical model any entity can be linked to any other entity by a relationship.</a:t>
            </a:r>
          </a:p>
        </p:txBody>
      </p:sp>
      <p:sp>
        <p:nvSpPr>
          <p:cNvPr id="450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4F20F534-AD14-4C30-97CE-F83AF9C01EFC}" type="slidenum">
              <a:rPr lang="en-US" smtClean="0"/>
              <a:pPr/>
              <a:t>3</a:t>
            </a:fld>
            <a:endParaRPr lang="en-US" smtClean="0"/>
          </a:p>
        </p:txBody>
      </p:sp>
    </p:spTree>
    <p:extLst>
      <p:ext uri="{BB962C8B-B14F-4D97-AF65-F5344CB8AC3E}">
        <p14:creationId xmlns:p14="http://schemas.microsoft.com/office/powerpoint/2010/main" val="205108057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58379C80-0DF8-47EC-9D31-E2E6902B7C84}" type="slidenum">
              <a:rPr lang="en-US" smtClean="0"/>
              <a:pPr>
                <a:defRPr/>
              </a:pPr>
              <a:t>30</a:t>
            </a:fld>
            <a:endParaRPr lang="en-US"/>
          </a:p>
        </p:txBody>
      </p:sp>
    </p:spTree>
    <p:extLst>
      <p:ext uri="{BB962C8B-B14F-4D97-AF65-F5344CB8AC3E}">
        <p14:creationId xmlns:p14="http://schemas.microsoft.com/office/powerpoint/2010/main" val="142092215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58379C80-0DF8-47EC-9D31-E2E6902B7C84}" type="slidenum">
              <a:rPr lang="en-US" smtClean="0"/>
              <a:pPr>
                <a:defRPr/>
              </a:pPr>
              <a:t>31</a:t>
            </a:fld>
            <a:endParaRPr lang="en-US"/>
          </a:p>
        </p:txBody>
      </p:sp>
    </p:spTree>
    <p:extLst>
      <p:ext uri="{BB962C8B-B14F-4D97-AF65-F5344CB8AC3E}">
        <p14:creationId xmlns:p14="http://schemas.microsoft.com/office/powerpoint/2010/main" val="33303318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smtClean="0"/>
              <a:t>Open to RDA 19.2--IMPORTANT! Similar to AACR2 21.1B2. In</a:t>
            </a:r>
            <a:r>
              <a:rPr lang="en-US" b="1" baseline="0" smtClean="0"/>
              <a:t> most cases it’s easy to see if a person or family is the creator of a work, but with corporate bodies it’s trickier so it’s been spelled out here.</a:t>
            </a:r>
            <a:endParaRPr lang="en-US" b="1"/>
          </a:p>
        </p:txBody>
      </p:sp>
      <p:sp>
        <p:nvSpPr>
          <p:cNvPr id="4" name="Slide Number Placeholder 3"/>
          <p:cNvSpPr>
            <a:spLocks noGrp="1"/>
          </p:cNvSpPr>
          <p:nvPr>
            <p:ph type="sldNum" sz="quarter" idx="10"/>
          </p:nvPr>
        </p:nvSpPr>
        <p:spPr/>
        <p:txBody>
          <a:bodyPr/>
          <a:lstStyle/>
          <a:p>
            <a:pPr>
              <a:defRPr/>
            </a:pPr>
            <a:fld id="{58379C80-0DF8-47EC-9D31-E2E6902B7C84}" type="slidenum">
              <a:rPr lang="en-US" smtClean="0"/>
              <a:pPr>
                <a:defRPr/>
              </a:pPr>
              <a:t>32</a:t>
            </a:fld>
            <a:endParaRPr lang="en-US"/>
          </a:p>
        </p:txBody>
      </p:sp>
    </p:spTree>
    <p:extLst>
      <p:ext uri="{BB962C8B-B14F-4D97-AF65-F5344CB8AC3E}">
        <p14:creationId xmlns:p14="http://schemas.microsoft.com/office/powerpoint/2010/main" val="371254499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smtClean="0"/>
              <a:t>Emphasize: no rule of three.</a:t>
            </a:r>
            <a:endParaRPr lang="en-US" b="1"/>
          </a:p>
        </p:txBody>
      </p:sp>
      <p:sp>
        <p:nvSpPr>
          <p:cNvPr id="4" name="Slide Number Placeholder 3"/>
          <p:cNvSpPr>
            <a:spLocks noGrp="1"/>
          </p:cNvSpPr>
          <p:nvPr>
            <p:ph type="sldNum" sz="quarter" idx="10"/>
          </p:nvPr>
        </p:nvSpPr>
        <p:spPr/>
        <p:txBody>
          <a:bodyPr/>
          <a:lstStyle/>
          <a:p>
            <a:pPr>
              <a:defRPr/>
            </a:pPr>
            <a:fld id="{58379C80-0DF8-47EC-9D31-E2E6902B7C84}" type="slidenum">
              <a:rPr lang="en-US" smtClean="0"/>
              <a:pPr>
                <a:defRPr/>
              </a:pPr>
              <a:t>33</a:t>
            </a:fld>
            <a:endParaRPr lang="en-US"/>
          </a:p>
        </p:txBody>
      </p:sp>
    </p:spTree>
    <p:extLst>
      <p:ext uri="{BB962C8B-B14F-4D97-AF65-F5344CB8AC3E}">
        <p14:creationId xmlns:p14="http://schemas.microsoft.com/office/powerpoint/2010/main" val="167916092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58379C80-0DF8-47EC-9D31-E2E6902B7C84}" type="slidenum">
              <a:rPr lang="en-US" smtClean="0"/>
              <a:pPr>
                <a:defRPr/>
              </a:pPr>
              <a:t>34</a:t>
            </a:fld>
            <a:endParaRPr lang="en-US"/>
          </a:p>
        </p:txBody>
      </p:sp>
    </p:spTree>
    <p:extLst>
      <p:ext uri="{BB962C8B-B14F-4D97-AF65-F5344CB8AC3E}">
        <p14:creationId xmlns:p14="http://schemas.microsoft.com/office/powerpoint/2010/main" val="75912416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58379C80-0DF8-47EC-9D31-E2E6902B7C84}" type="slidenum">
              <a:rPr lang="en-US" smtClean="0"/>
              <a:pPr>
                <a:defRPr/>
              </a:pPr>
              <a:t>35</a:t>
            </a:fld>
            <a:endParaRPr lang="en-US"/>
          </a:p>
        </p:txBody>
      </p:sp>
    </p:spTree>
    <p:extLst>
      <p:ext uri="{BB962C8B-B14F-4D97-AF65-F5344CB8AC3E}">
        <p14:creationId xmlns:p14="http://schemas.microsoft.com/office/powerpoint/2010/main" val="222541335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58379C80-0DF8-47EC-9D31-E2E6902B7C84}" type="slidenum">
              <a:rPr lang="en-US" smtClean="0"/>
              <a:pPr>
                <a:defRPr/>
              </a:pPr>
              <a:t>36</a:t>
            </a:fld>
            <a:endParaRPr lang="en-US"/>
          </a:p>
        </p:txBody>
      </p:sp>
    </p:spTree>
    <p:extLst>
      <p:ext uri="{BB962C8B-B14F-4D97-AF65-F5344CB8AC3E}">
        <p14:creationId xmlns:p14="http://schemas.microsoft.com/office/powerpoint/2010/main" val="408931962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smtClean="0"/>
              <a:t>Open</a:t>
            </a:r>
            <a:r>
              <a:rPr lang="en-US" b="1" baseline="0" smtClean="0"/>
              <a:t> to 18.5. Read.</a:t>
            </a:r>
            <a:endParaRPr lang="en-US" b="1"/>
          </a:p>
        </p:txBody>
      </p:sp>
      <p:sp>
        <p:nvSpPr>
          <p:cNvPr id="4" name="Slide Number Placeholder 3"/>
          <p:cNvSpPr>
            <a:spLocks noGrp="1"/>
          </p:cNvSpPr>
          <p:nvPr>
            <p:ph type="sldNum" sz="quarter" idx="10"/>
          </p:nvPr>
        </p:nvSpPr>
        <p:spPr/>
        <p:txBody>
          <a:bodyPr/>
          <a:lstStyle/>
          <a:p>
            <a:pPr>
              <a:defRPr/>
            </a:pPr>
            <a:fld id="{58379C80-0DF8-47EC-9D31-E2E6902B7C84}" type="slidenum">
              <a:rPr lang="en-US" smtClean="0"/>
              <a:pPr>
                <a:defRPr/>
              </a:pPr>
              <a:t>37</a:t>
            </a:fld>
            <a:endParaRPr lang="en-US"/>
          </a:p>
        </p:txBody>
      </p:sp>
    </p:spTree>
    <p:extLst>
      <p:ext uri="{BB962C8B-B14F-4D97-AF65-F5344CB8AC3E}">
        <p14:creationId xmlns:p14="http://schemas.microsoft.com/office/powerpoint/2010/main" val="358891633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b="1" smtClean="0"/>
              <a:t>Look at Appendix I together. </a:t>
            </a:r>
            <a:r>
              <a:rPr lang="en-US" smtClean="0"/>
              <a:t>These lists are controlled, but not closed. This means we should use vocabulary from the lists, but if a term we need isn’t there we can use another source. 18.5.1.3</a:t>
            </a:r>
            <a:r>
              <a:rPr lang="en-US" baseline="0" smtClean="0"/>
              <a:t> says “</a:t>
            </a:r>
            <a:r>
              <a:rPr lang="en-US" smtClean="0"/>
              <a:t>If none of the terms listed in appendix </a:t>
            </a:r>
            <a:r>
              <a:rPr lang="en-US" smtClean="0">
                <a:hlinkClick r:id="rId3"/>
              </a:rPr>
              <a:t>I</a:t>
            </a:r>
            <a:r>
              <a:rPr lang="en-US" smtClean="0"/>
              <a:t> is appropriate or sufficiently specific, use a term designating the nature of the relationship as concisely as possible.” This means</a:t>
            </a:r>
            <a:r>
              <a:rPr lang="en-US" baseline="0" smtClean="0"/>
              <a:t> start with Appendix I. If you don’t find an appropriate term there you can then procede to another list, or make one up. We recommend using controlled vocabularies rather than making up terms, so go to the MARC list.</a:t>
            </a:r>
            <a:endParaRPr lang="en-US" smtClean="0"/>
          </a:p>
        </p:txBody>
      </p:sp>
      <p:sp>
        <p:nvSpPr>
          <p:cNvPr id="532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FD203BB3-04F1-47C9-8D6F-E2D195E6E646}" type="slidenum">
              <a:rPr lang="en-US" smtClean="0"/>
              <a:pPr/>
              <a:t>38</a:t>
            </a:fld>
            <a:endParaRPr lang="en-US" smtClean="0"/>
          </a:p>
        </p:txBody>
      </p:sp>
    </p:spTree>
    <p:extLst>
      <p:ext uri="{BB962C8B-B14F-4D97-AF65-F5344CB8AC3E}">
        <p14:creationId xmlns:p14="http://schemas.microsoft.com/office/powerpoint/2010/main" val="169278220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58379C80-0DF8-47EC-9D31-E2E6902B7C84}" type="slidenum">
              <a:rPr lang="en-US" smtClean="0"/>
              <a:pPr>
                <a:defRPr/>
              </a:pPr>
              <a:t>39</a:t>
            </a:fld>
            <a:endParaRPr lang="en-US"/>
          </a:p>
        </p:txBody>
      </p:sp>
    </p:spTree>
    <p:extLst>
      <p:ext uri="{BB962C8B-B14F-4D97-AF65-F5344CB8AC3E}">
        <p14:creationId xmlns:p14="http://schemas.microsoft.com/office/powerpoint/2010/main" val="10197091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The exact nature of the relationship is specified.</a:t>
            </a:r>
          </a:p>
        </p:txBody>
      </p:sp>
      <p:sp>
        <p:nvSpPr>
          <p:cNvPr id="460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33AD797F-8994-4293-9D30-7BBB8CB6B258}" type="slidenum">
              <a:rPr lang="en-US" smtClean="0"/>
              <a:pPr/>
              <a:t>4</a:t>
            </a:fld>
            <a:endParaRPr lang="en-US" smtClean="0"/>
          </a:p>
        </p:txBody>
      </p:sp>
    </p:spTree>
    <p:extLst>
      <p:ext uri="{BB962C8B-B14F-4D97-AF65-F5344CB8AC3E}">
        <p14:creationId xmlns:p14="http://schemas.microsoft.com/office/powerpoint/2010/main" val="185660207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b="1" smtClean="0"/>
              <a:t>Look at J2 together. </a:t>
            </a:r>
          </a:p>
        </p:txBody>
      </p:sp>
      <p:sp>
        <p:nvSpPr>
          <p:cNvPr id="542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EC258DA6-5ED6-48DF-B4EE-249F425BBF29}" type="slidenum">
              <a:rPr lang="en-US" smtClean="0"/>
              <a:pPr/>
              <a:t>40</a:t>
            </a:fld>
            <a:endParaRPr lang="en-US" smtClean="0"/>
          </a:p>
        </p:txBody>
      </p:sp>
    </p:spTree>
    <p:extLst>
      <p:ext uri="{BB962C8B-B14F-4D97-AF65-F5344CB8AC3E}">
        <p14:creationId xmlns:p14="http://schemas.microsoft.com/office/powerpoint/2010/main" val="156194818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58379C80-0DF8-47EC-9D31-E2E6902B7C84}" type="slidenum">
              <a:rPr lang="en-US" smtClean="0"/>
              <a:pPr>
                <a:defRPr/>
              </a:pPr>
              <a:t>41</a:t>
            </a:fld>
            <a:endParaRPr lang="en-US"/>
          </a:p>
        </p:txBody>
      </p:sp>
    </p:spTree>
    <p:extLst>
      <p:ext uri="{BB962C8B-B14F-4D97-AF65-F5344CB8AC3E}">
        <p14:creationId xmlns:p14="http://schemas.microsoft.com/office/powerpoint/2010/main" val="174226206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This shows the relationship between one work, the work Harry Potter and the prinsoner of Azkaban and its sequel, the work Harry Potter and the goblet of fire, realized through this Spanish translation.</a:t>
            </a:r>
          </a:p>
        </p:txBody>
      </p:sp>
      <p:sp>
        <p:nvSpPr>
          <p:cNvPr id="553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91B1994B-50D9-4560-BB04-314537E70809}" type="slidenum">
              <a:rPr lang="en-US" smtClean="0"/>
              <a:pPr/>
              <a:t>42</a:t>
            </a:fld>
            <a:endParaRPr lang="en-US" smtClean="0"/>
          </a:p>
        </p:txBody>
      </p:sp>
    </p:spTree>
    <p:extLst>
      <p:ext uri="{BB962C8B-B14F-4D97-AF65-F5344CB8AC3E}">
        <p14:creationId xmlns:p14="http://schemas.microsoft.com/office/powerpoint/2010/main" val="199858203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58379C80-0DF8-47EC-9D31-E2E6902B7C84}" type="slidenum">
              <a:rPr lang="en-US" smtClean="0"/>
              <a:pPr>
                <a:defRPr/>
              </a:pPr>
              <a:t>43</a:t>
            </a:fld>
            <a:endParaRPr lang="en-US"/>
          </a:p>
        </p:txBody>
      </p:sp>
    </p:spTree>
    <p:extLst>
      <p:ext uri="{BB962C8B-B14F-4D97-AF65-F5344CB8AC3E}">
        <p14:creationId xmlns:p14="http://schemas.microsoft.com/office/powerpoint/2010/main" val="1481274203"/>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smtClean="0"/>
              <a:t>Look together at Chapter 25. This is the only place in RDA where a contents note is mentioned, and it’s only</a:t>
            </a:r>
            <a:r>
              <a:rPr lang="en-US" b="1" baseline="0" smtClean="0"/>
              <a:t> in the examples of structured descriptions.</a:t>
            </a:r>
            <a:endParaRPr lang="en-US" b="1"/>
          </a:p>
        </p:txBody>
      </p:sp>
      <p:sp>
        <p:nvSpPr>
          <p:cNvPr id="4" name="Slide Number Placeholder 3"/>
          <p:cNvSpPr>
            <a:spLocks noGrp="1"/>
          </p:cNvSpPr>
          <p:nvPr>
            <p:ph type="sldNum" sz="quarter" idx="10"/>
          </p:nvPr>
        </p:nvSpPr>
        <p:spPr/>
        <p:txBody>
          <a:bodyPr/>
          <a:lstStyle/>
          <a:p>
            <a:pPr>
              <a:defRPr/>
            </a:pPr>
            <a:fld id="{58379C80-0DF8-47EC-9D31-E2E6902B7C84}" type="slidenum">
              <a:rPr lang="en-US" smtClean="0"/>
              <a:pPr>
                <a:defRPr/>
              </a:pPr>
              <a:t>44</a:t>
            </a:fld>
            <a:endParaRPr lang="en-US"/>
          </a:p>
        </p:txBody>
      </p:sp>
    </p:spTree>
    <p:extLst>
      <p:ext uri="{BB962C8B-B14F-4D97-AF65-F5344CB8AC3E}">
        <p14:creationId xmlns:p14="http://schemas.microsoft.com/office/powerpoint/2010/main" val="129858824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Note there is no rule of three preventing as many of these analytic access points as we want to add.</a:t>
            </a:r>
          </a:p>
        </p:txBody>
      </p:sp>
      <p:sp>
        <p:nvSpPr>
          <p:cNvPr id="563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1EF40B91-B339-4601-9F03-E5DD180EB214}" type="slidenum">
              <a:rPr lang="en-US" smtClean="0"/>
              <a:pPr/>
              <a:t>45</a:t>
            </a:fld>
            <a:endParaRPr lang="en-US" smtClean="0"/>
          </a:p>
        </p:txBody>
      </p:sp>
    </p:spTree>
    <p:extLst>
      <p:ext uri="{BB962C8B-B14F-4D97-AF65-F5344CB8AC3E}">
        <p14:creationId xmlns:p14="http://schemas.microsoft.com/office/powerpoint/2010/main" val="1072288835"/>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b="1" smtClean="0"/>
              <a:t>Look at J3 together.</a:t>
            </a:r>
          </a:p>
        </p:txBody>
      </p:sp>
      <p:sp>
        <p:nvSpPr>
          <p:cNvPr id="573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822B2627-BF89-4C65-BEEE-B284CC362D28}" type="slidenum">
              <a:rPr lang="en-US" smtClean="0"/>
              <a:pPr/>
              <a:t>46</a:t>
            </a:fld>
            <a:endParaRPr lang="en-US" smtClean="0"/>
          </a:p>
        </p:txBody>
      </p:sp>
    </p:spTree>
    <p:extLst>
      <p:ext uri="{BB962C8B-B14F-4D97-AF65-F5344CB8AC3E}">
        <p14:creationId xmlns:p14="http://schemas.microsoft.com/office/powerpoint/2010/main" val="737798614"/>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58379C80-0DF8-47EC-9D31-E2E6902B7C84}" type="slidenum">
              <a:rPr lang="en-US" smtClean="0"/>
              <a:pPr>
                <a:defRPr/>
              </a:pPr>
              <a:t>47</a:t>
            </a:fld>
            <a:endParaRPr lang="en-US"/>
          </a:p>
        </p:txBody>
      </p:sp>
    </p:spTree>
    <p:extLst>
      <p:ext uri="{BB962C8B-B14F-4D97-AF65-F5344CB8AC3E}">
        <p14:creationId xmlns:p14="http://schemas.microsoft.com/office/powerpoint/2010/main" val="2617759586"/>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This shows the relationship between an expression, Harry Potter y el cáliz de fuego, and the English work it translates.</a:t>
            </a:r>
          </a:p>
        </p:txBody>
      </p:sp>
      <p:sp>
        <p:nvSpPr>
          <p:cNvPr id="583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9132042B-4E21-4B08-AADE-BABF63B34BE6}" type="slidenum">
              <a:rPr lang="en-US" smtClean="0"/>
              <a:pPr/>
              <a:t>48</a:t>
            </a:fld>
            <a:endParaRPr lang="en-US" smtClean="0"/>
          </a:p>
        </p:txBody>
      </p:sp>
    </p:spTree>
    <p:extLst>
      <p:ext uri="{BB962C8B-B14F-4D97-AF65-F5344CB8AC3E}">
        <p14:creationId xmlns:p14="http://schemas.microsoft.com/office/powerpoint/2010/main" val="2500987834"/>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58379C80-0DF8-47EC-9D31-E2E6902B7C84}" type="slidenum">
              <a:rPr lang="en-US" smtClean="0"/>
              <a:pPr>
                <a:defRPr/>
              </a:pPr>
              <a:t>49</a:t>
            </a:fld>
            <a:endParaRPr lang="en-US"/>
          </a:p>
        </p:txBody>
      </p:sp>
    </p:spTree>
    <p:extLst>
      <p:ext uri="{BB962C8B-B14F-4D97-AF65-F5344CB8AC3E}">
        <p14:creationId xmlns:p14="http://schemas.microsoft.com/office/powerpoint/2010/main" val="10867677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smtClean="0"/>
              <a:t>Turn to 0.4.3.3.</a:t>
            </a:r>
            <a:endParaRPr lang="en-US" b="1"/>
          </a:p>
        </p:txBody>
      </p:sp>
      <p:sp>
        <p:nvSpPr>
          <p:cNvPr id="4" name="Slide Number Placeholder 3"/>
          <p:cNvSpPr>
            <a:spLocks noGrp="1"/>
          </p:cNvSpPr>
          <p:nvPr>
            <p:ph type="sldNum" sz="quarter" idx="10"/>
          </p:nvPr>
        </p:nvSpPr>
        <p:spPr/>
        <p:txBody>
          <a:bodyPr/>
          <a:lstStyle/>
          <a:p>
            <a:pPr>
              <a:defRPr/>
            </a:pPr>
            <a:fld id="{58379C80-0DF8-47EC-9D31-E2E6902B7C84}" type="slidenum">
              <a:rPr lang="en-US" smtClean="0"/>
              <a:pPr>
                <a:defRPr/>
              </a:pPr>
              <a:t>5</a:t>
            </a:fld>
            <a:endParaRPr lang="en-US"/>
          </a:p>
        </p:txBody>
      </p:sp>
    </p:spTree>
    <p:extLst>
      <p:ext uri="{BB962C8B-B14F-4D97-AF65-F5344CB8AC3E}">
        <p14:creationId xmlns:p14="http://schemas.microsoft.com/office/powerpoint/2010/main" val="2047849308"/>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593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56302729-576A-47B6-9F08-5CC877A791C0}" type="slidenum">
              <a:rPr lang="en-US" smtClean="0"/>
              <a:pPr/>
              <a:t>50</a:t>
            </a:fld>
            <a:endParaRPr lang="en-US" smtClean="0"/>
          </a:p>
        </p:txBody>
      </p:sp>
    </p:spTree>
    <p:extLst>
      <p:ext uri="{BB962C8B-B14F-4D97-AF65-F5344CB8AC3E}">
        <p14:creationId xmlns:p14="http://schemas.microsoft.com/office/powerpoint/2010/main" val="3525812236"/>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Especially the relationship</a:t>
            </a:r>
            <a:r>
              <a:rPr lang="en-US" baseline="0" smtClean="0"/>
              <a:t> between contributors and expressions is becoming more common in authority records.</a:t>
            </a:r>
            <a:endParaRPr lang="en-US" smtClean="0"/>
          </a:p>
        </p:txBody>
      </p:sp>
      <p:sp>
        <p:nvSpPr>
          <p:cNvPr id="593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56302729-576A-47B6-9F08-5CC877A791C0}" type="slidenum">
              <a:rPr lang="en-US" smtClean="0"/>
              <a:pPr/>
              <a:t>51</a:t>
            </a:fld>
            <a:endParaRPr lang="en-US" smtClean="0"/>
          </a:p>
        </p:txBody>
      </p:sp>
    </p:spTree>
    <p:extLst>
      <p:ext uri="{BB962C8B-B14F-4D97-AF65-F5344CB8AC3E}">
        <p14:creationId xmlns:p14="http://schemas.microsoft.com/office/powerpoint/2010/main" val="3943589521"/>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58379C80-0DF8-47EC-9D31-E2E6902B7C84}" type="slidenum">
              <a:rPr lang="en-US" smtClean="0"/>
              <a:pPr>
                <a:defRPr/>
              </a:pPr>
              <a:t>52</a:t>
            </a:fld>
            <a:endParaRPr lang="en-US"/>
          </a:p>
        </p:txBody>
      </p:sp>
    </p:spTree>
    <p:extLst>
      <p:ext uri="{BB962C8B-B14F-4D97-AF65-F5344CB8AC3E}">
        <p14:creationId xmlns:p14="http://schemas.microsoft.com/office/powerpoint/2010/main" val="133454387"/>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In this example, the relationship between the persons Donny Osmond and Marie Osmond, and the musical group Donny &amp; Marie, is recorded by using 500 fields in the authority record for the musical group.</a:t>
            </a:r>
          </a:p>
        </p:txBody>
      </p:sp>
      <p:sp>
        <p:nvSpPr>
          <p:cNvPr id="604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BF65E62D-645D-466B-8D67-9BDBA9F33376}" type="slidenum">
              <a:rPr lang="en-US" smtClean="0"/>
              <a:pPr/>
              <a:t>53</a:t>
            </a:fld>
            <a:endParaRPr lang="en-US" smtClean="0"/>
          </a:p>
        </p:txBody>
      </p:sp>
    </p:spTree>
    <p:extLst>
      <p:ext uri="{BB962C8B-B14F-4D97-AF65-F5344CB8AC3E}">
        <p14:creationId xmlns:p14="http://schemas.microsoft.com/office/powerpoint/2010/main" val="364542536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58379C80-0DF8-47EC-9D31-E2E6902B7C84}" type="slidenum">
              <a:rPr lang="en-US" smtClean="0"/>
              <a:pPr>
                <a:defRPr/>
              </a:pPr>
              <a:t>54</a:t>
            </a:fld>
            <a:endParaRPr lang="en-US"/>
          </a:p>
        </p:txBody>
      </p:sp>
    </p:spTree>
    <p:extLst>
      <p:ext uri="{BB962C8B-B14F-4D97-AF65-F5344CB8AC3E}">
        <p14:creationId xmlns:p14="http://schemas.microsoft.com/office/powerpoint/2010/main" val="47277964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In this case the relationship designators clarify the relationship between Paramount Pictures Corporation and Paramount Famous Lasky Corporation (it merged with another company to become Paramount Famous Lasky Corporation) and the relationship between the corporate body and W.W. Hodkinson, who was the founder of the company.</a:t>
            </a:r>
          </a:p>
        </p:txBody>
      </p:sp>
      <p:sp>
        <p:nvSpPr>
          <p:cNvPr id="614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91A1D40C-162C-44AD-9A3C-51943810CFBA}" type="slidenum">
              <a:rPr lang="en-US" smtClean="0"/>
              <a:pPr/>
              <a:t>55</a:t>
            </a:fld>
            <a:endParaRPr lang="en-US" smtClean="0"/>
          </a:p>
        </p:txBody>
      </p:sp>
    </p:spTree>
    <p:extLst>
      <p:ext uri="{BB962C8B-B14F-4D97-AF65-F5344CB8AC3E}">
        <p14:creationId xmlns:p14="http://schemas.microsoft.com/office/powerpoint/2010/main" val="1533179713"/>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58379C80-0DF8-47EC-9D31-E2E6902B7C84}" type="slidenum">
              <a:rPr lang="en-US" smtClean="0"/>
              <a:pPr>
                <a:defRPr/>
              </a:pPr>
              <a:t>56</a:t>
            </a:fld>
            <a:endParaRPr lang="en-US"/>
          </a:p>
        </p:txBody>
      </p:sp>
    </p:spTree>
    <p:extLst>
      <p:ext uri="{BB962C8B-B14F-4D97-AF65-F5344CB8AC3E}">
        <p14:creationId xmlns:p14="http://schemas.microsoft.com/office/powerpoint/2010/main" val="3217338033"/>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58379C80-0DF8-47EC-9D31-E2E6902B7C84}" type="slidenum">
              <a:rPr lang="en-US" smtClean="0"/>
              <a:pPr>
                <a:defRPr/>
              </a:pPr>
              <a:t>57</a:t>
            </a:fld>
            <a:endParaRPr lang="en-US"/>
          </a:p>
        </p:txBody>
      </p:sp>
    </p:spTree>
    <p:extLst>
      <p:ext uri="{BB962C8B-B14F-4D97-AF65-F5344CB8AC3E}">
        <p14:creationId xmlns:p14="http://schemas.microsoft.com/office/powerpoint/2010/main" val="3660149614"/>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mtClean="0"/>
          </a:p>
        </p:txBody>
      </p:sp>
      <p:sp>
        <p:nvSpPr>
          <p:cNvPr id="4" name="Slide Number Placeholder 3"/>
          <p:cNvSpPr>
            <a:spLocks noGrp="1"/>
          </p:cNvSpPr>
          <p:nvPr>
            <p:ph type="sldNum" sz="quarter" idx="10"/>
          </p:nvPr>
        </p:nvSpPr>
        <p:spPr/>
        <p:txBody>
          <a:bodyPr/>
          <a:lstStyle/>
          <a:p>
            <a:pPr>
              <a:defRPr/>
            </a:pPr>
            <a:fld id="{E8E8A444-0F7E-413B-A9E6-274C22ECA5F6}" type="slidenum">
              <a:rPr lang="en-US" smtClean="0"/>
              <a:pPr>
                <a:defRPr/>
              </a:pPr>
              <a:t>58</a:t>
            </a:fld>
            <a:endParaRPr lang="en-US"/>
          </a:p>
        </p:txBody>
      </p:sp>
    </p:spTree>
    <p:extLst>
      <p:ext uri="{BB962C8B-B14F-4D97-AF65-F5344CB8AC3E}">
        <p14:creationId xmlns:p14="http://schemas.microsoft.com/office/powerpoint/2010/main" val="384412535"/>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53C9DC5-6BBB-47C0-B82C-15732F0D3D44}" type="slidenum">
              <a:rPr lang="en-US" smtClean="0"/>
              <a:pPr>
                <a:defRPr/>
              </a:pPr>
              <a:t>59</a:t>
            </a:fld>
            <a:endParaRPr lang="en-US"/>
          </a:p>
        </p:txBody>
      </p:sp>
    </p:spTree>
    <p:extLst>
      <p:ext uri="{BB962C8B-B14F-4D97-AF65-F5344CB8AC3E}">
        <p14:creationId xmlns:p14="http://schemas.microsoft.com/office/powerpoint/2010/main" val="21673963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58379C80-0DF8-47EC-9D31-E2E6902B7C84}" type="slidenum">
              <a:rPr lang="en-US" smtClean="0"/>
              <a:pPr>
                <a:defRPr/>
              </a:pPr>
              <a:t>6</a:t>
            </a:fld>
            <a:endParaRPr lang="en-US"/>
          </a:p>
        </p:txBody>
      </p:sp>
    </p:spTree>
    <p:extLst>
      <p:ext uri="{BB962C8B-B14F-4D97-AF65-F5344CB8AC3E}">
        <p14:creationId xmlns:p14="http://schemas.microsoft.com/office/powerpoint/2010/main" val="9823473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In a well-designed system these links make it easier for a user to navigate the database. The implementation of RDA in MARC, as we shall see, builds upon this structure.</a:t>
            </a:r>
          </a:p>
        </p:txBody>
      </p:sp>
      <p:sp>
        <p:nvSpPr>
          <p:cNvPr id="471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43BF8293-ED44-4229-809C-AE748BB7CF84}" type="slidenum">
              <a:rPr lang="en-US" smtClean="0"/>
              <a:pPr/>
              <a:t>7</a:t>
            </a:fld>
            <a:endParaRPr lang="en-US" smtClean="0"/>
          </a:p>
        </p:txBody>
      </p:sp>
    </p:spTree>
    <p:extLst>
      <p:ext uri="{BB962C8B-B14F-4D97-AF65-F5344CB8AC3E}">
        <p14:creationId xmlns:p14="http://schemas.microsoft.com/office/powerpoint/2010/main" val="27396108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58379C80-0DF8-47EC-9D31-E2E6902B7C84}" type="slidenum">
              <a:rPr lang="en-US" smtClean="0"/>
              <a:pPr>
                <a:defRPr/>
              </a:pPr>
              <a:t>8</a:t>
            </a:fld>
            <a:endParaRPr lang="en-US"/>
          </a:p>
        </p:txBody>
      </p:sp>
    </p:spTree>
    <p:extLst>
      <p:ext uri="{BB962C8B-B14F-4D97-AF65-F5344CB8AC3E}">
        <p14:creationId xmlns:p14="http://schemas.microsoft.com/office/powerpoint/2010/main" val="652849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This simplified record would also probably have other types of links, such as a uniform title. However, in the absence of such links, these descriptions are only useful for information; this record will not be linked to the English original or the previous work. </a:t>
            </a:r>
          </a:p>
        </p:txBody>
      </p:sp>
      <p:sp>
        <p:nvSpPr>
          <p:cNvPr id="481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4362" indent="-286293">
              <a:defRPr>
                <a:solidFill>
                  <a:schemeClr val="tx1"/>
                </a:solidFill>
                <a:latin typeface="Arial" charset="0"/>
              </a:defRPr>
            </a:lvl2pPr>
            <a:lvl3pPr marL="1145172" indent="-229034">
              <a:defRPr>
                <a:solidFill>
                  <a:schemeClr val="tx1"/>
                </a:solidFill>
                <a:latin typeface="Arial" charset="0"/>
              </a:defRPr>
            </a:lvl3pPr>
            <a:lvl4pPr marL="1603240" indent="-229034">
              <a:defRPr>
                <a:solidFill>
                  <a:schemeClr val="tx1"/>
                </a:solidFill>
                <a:latin typeface="Arial" charset="0"/>
              </a:defRPr>
            </a:lvl4pPr>
            <a:lvl5pPr marL="2061309" indent="-229034">
              <a:defRPr>
                <a:solidFill>
                  <a:schemeClr val="tx1"/>
                </a:solidFill>
                <a:latin typeface="Arial" charset="0"/>
              </a:defRPr>
            </a:lvl5pPr>
            <a:lvl6pPr marL="2519378" indent="-229034" eaLnBrk="0" fontAlgn="base" hangingPunct="0">
              <a:spcBef>
                <a:spcPct val="0"/>
              </a:spcBef>
              <a:spcAft>
                <a:spcPct val="0"/>
              </a:spcAft>
              <a:defRPr>
                <a:solidFill>
                  <a:schemeClr val="tx1"/>
                </a:solidFill>
                <a:latin typeface="Arial" charset="0"/>
              </a:defRPr>
            </a:lvl6pPr>
            <a:lvl7pPr marL="2977446" indent="-229034" eaLnBrk="0" fontAlgn="base" hangingPunct="0">
              <a:spcBef>
                <a:spcPct val="0"/>
              </a:spcBef>
              <a:spcAft>
                <a:spcPct val="0"/>
              </a:spcAft>
              <a:defRPr>
                <a:solidFill>
                  <a:schemeClr val="tx1"/>
                </a:solidFill>
                <a:latin typeface="Arial" charset="0"/>
              </a:defRPr>
            </a:lvl7pPr>
            <a:lvl8pPr marL="3435515" indent="-229034" eaLnBrk="0" fontAlgn="base" hangingPunct="0">
              <a:spcBef>
                <a:spcPct val="0"/>
              </a:spcBef>
              <a:spcAft>
                <a:spcPct val="0"/>
              </a:spcAft>
              <a:defRPr>
                <a:solidFill>
                  <a:schemeClr val="tx1"/>
                </a:solidFill>
                <a:latin typeface="Arial" charset="0"/>
              </a:defRPr>
            </a:lvl8pPr>
            <a:lvl9pPr marL="3893584" indent="-229034" eaLnBrk="0" fontAlgn="base" hangingPunct="0">
              <a:spcBef>
                <a:spcPct val="0"/>
              </a:spcBef>
              <a:spcAft>
                <a:spcPct val="0"/>
              </a:spcAft>
              <a:defRPr>
                <a:solidFill>
                  <a:schemeClr val="tx1"/>
                </a:solidFill>
                <a:latin typeface="Arial" charset="0"/>
              </a:defRPr>
            </a:lvl9pPr>
          </a:lstStyle>
          <a:p>
            <a:fld id="{D4EC8C61-E573-4461-845F-64C01000052A}" type="slidenum">
              <a:rPr lang="en-US" smtClean="0"/>
              <a:pPr/>
              <a:t>9</a:t>
            </a:fld>
            <a:endParaRPr lang="en-US" smtClean="0"/>
          </a:p>
        </p:txBody>
      </p:sp>
    </p:spTree>
    <p:extLst>
      <p:ext uri="{BB962C8B-B14F-4D97-AF65-F5344CB8AC3E}">
        <p14:creationId xmlns:p14="http://schemas.microsoft.com/office/powerpoint/2010/main" val="16145416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14401"/>
            <a:ext cx="7772400" cy="2686050"/>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Module 6. Recording Relationships</a:t>
            </a:r>
            <a:endParaRPr lang="en-US"/>
          </a:p>
        </p:txBody>
      </p:sp>
      <p:sp>
        <p:nvSpPr>
          <p:cNvPr id="6" name="Slide Number Placeholder 5"/>
          <p:cNvSpPr>
            <a:spLocks noGrp="1"/>
          </p:cNvSpPr>
          <p:nvPr>
            <p:ph type="sldNum" sz="quarter" idx="12"/>
          </p:nvPr>
        </p:nvSpPr>
        <p:spPr/>
        <p:txBody>
          <a:bodyPr/>
          <a:lstStyle>
            <a:lvl1pPr>
              <a:defRPr/>
            </a:lvl1pPr>
          </a:lstStyle>
          <a:p>
            <a:pPr>
              <a:defRPr/>
            </a:pPr>
            <a:fld id="{9F6B327D-F7A3-42AF-AF5D-A3CDD3FDFB30}" type="slidenum">
              <a:rPr lang="en-US"/>
              <a:pPr>
                <a:defRPr/>
              </a:pPr>
              <a:t>‹#›</a:t>
            </a:fld>
            <a:endParaRPr lang="en-US"/>
          </a:p>
        </p:txBody>
      </p:sp>
    </p:spTree>
    <p:extLst>
      <p:ext uri="{BB962C8B-B14F-4D97-AF65-F5344CB8AC3E}">
        <p14:creationId xmlns:p14="http://schemas.microsoft.com/office/powerpoint/2010/main" val="13553752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Module 6. Recording Relationships</a:t>
            </a:r>
            <a:endParaRPr lang="en-US"/>
          </a:p>
        </p:txBody>
      </p:sp>
      <p:sp>
        <p:nvSpPr>
          <p:cNvPr id="6" name="Slide Number Placeholder 5"/>
          <p:cNvSpPr>
            <a:spLocks noGrp="1"/>
          </p:cNvSpPr>
          <p:nvPr>
            <p:ph type="sldNum" sz="quarter" idx="12"/>
          </p:nvPr>
        </p:nvSpPr>
        <p:spPr/>
        <p:txBody>
          <a:bodyPr/>
          <a:lstStyle>
            <a:lvl1pPr>
              <a:defRPr/>
            </a:lvl1pPr>
          </a:lstStyle>
          <a:p>
            <a:pPr>
              <a:defRPr/>
            </a:pPr>
            <a:fld id="{478CB32E-5A4E-49D7-B655-F46CF003FB3C}" type="slidenum">
              <a:rPr lang="en-US"/>
              <a:pPr>
                <a:defRPr/>
              </a:pPr>
              <a:t>‹#›</a:t>
            </a:fld>
            <a:endParaRPr lang="en-US"/>
          </a:p>
        </p:txBody>
      </p:sp>
    </p:spTree>
    <p:extLst>
      <p:ext uri="{BB962C8B-B14F-4D97-AF65-F5344CB8AC3E}">
        <p14:creationId xmlns:p14="http://schemas.microsoft.com/office/powerpoint/2010/main" val="18929755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Module 6. Recording Relationships</a:t>
            </a:r>
            <a:endParaRPr lang="en-US"/>
          </a:p>
        </p:txBody>
      </p:sp>
      <p:sp>
        <p:nvSpPr>
          <p:cNvPr id="6" name="Slide Number Placeholder 5"/>
          <p:cNvSpPr>
            <a:spLocks noGrp="1"/>
          </p:cNvSpPr>
          <p:nvPr>
            <p:ph type="sldNum" sz="quarter" idx="12"/>
          </p:nvPr>
        </p:nvSpPr>
        <p:spPr/>
        <p:txBody>
          <a:bodyPr/>
          <a:lstStyle>
            <a:lvl1pPr>
              <a:defRPr/>
            </a:lvl1pPr>
          </a:lstStyle>
          <a:p>
            <a:pPr>
              <a:defRPr/>
            </a:pPr>
            <a:fld id="{2AAA1A72-848E-4E44-8378-A23B01A502A4}" type="slidenum">
              <a:rPr lang="en-US"/>
              <a:pPr>
                <a:defRPr/>
              </a:pPr>
              <a:t>‹#›</a:t>
            </a:fld>
            <a:endParaRPr lang="en-US"/>
          </a:p>
        </p:txBody>
      </p:sp>
    </p:spTree>
    <p:extLst>
      <p:ext uri="{BB962C8B-B14F-4D97-AF65-F5344CB8AC3E}">
        <p14:creationId xmlns:p14="http://schemas.microsoft.com/office/powerpoint/2010/main" val="16564003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Module 6. Recording Relationships</a:t>
            </a:r>
            <a:endParaRPr lang="en-US"/>
          </a:p>
        </p:txBody>
      </p:sp>
      <p:sp>
        <p:nvSpPr>
          <p:cNvPr id="6" name="Slide Number Placeholder 5"/>
          <p:cNvSpPr>
            <a:spLocks noGrp="1"/>
          </p:cNvSpPr>
          <p:nvPr>
            <p:ph type="sldNum" sz="quarter" idx="12"/>
          </p:nvPr>
        </p:nvSpPr>
        <p:spPr/>
        <p:txBody>
          <a:bodyPr/>
          <a:lstStyle>
            <a:lvl1pPr>
              <a:defRPr/>
            </a:lvl1pPr>
          </a:lstStyle>
          <a:p>
            <a:pPr>
              <a:defRPr/>
            </a:pPr>
            <a:fld id="{F8BDFA9F-5688-42AB-8285-2B1460E6331E}" type="slidenum">
              <a:rPr lang="en-US"/>
              <a:pPr>
                <a:defRPr/>
              </a:pPr>
              <a:t>‹#›</a:t>
            </a:fld>
            <a:endParaRPr lang="en-US"/>
          </a:p>
        </p:txBody>
      </p:sp>
    </p:spTree>
    <p:extLst>
      <p:ext uri="{BB962C8B-B14F-4D97-AF65-F5344CB8AC3E}">
        <p14:creationId xmlns:p14="http://schemas.microsoft.com/office/powerpoint/2010/main" val="34031192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Module 6. Recording Relationships</a:t>
            </a:r>
            <a:endParaRPr lang="en-US"/>
          </a:p>
        </p:txBody>
      </p:sp>
      <p:sp>
        <p:nvSpPr>
          <p:cNvPr id="6" name="Slide Number Placeholder 5"/>
          <p:cNvSpPr>
            <a:spLocks noGrp="1"/>
          </p:cNvSpPr>
          <p:nvPr>
            <p:ph type="sldNum" sz="quarter" idx="12"/>
          </p:nvPr>
        </p:nvSpPr>
        <p:spPr/>
        <p:txBody>
          <a:bodyPr/>
          <a:lstStyle>
            <a:lvl1pPr>
              <a:defRPr/>
            </a:lvl1pPr>
          </a:lstStyle>
          <a:p>
            <a:pPr>
              <a:defRPr/>
            </a:pPr>
            <a:fld id="{EAE128D9-1BCB-43E7-A61C-E14C9F5694F6}" type="slidenum">
              <a:rPr lang="en-US"/>
              <a:pPr>
                <a:defRPr/>
              </a:pPr>
              <a:t>‹#›</a:t>
            </a:fld>
            <a:endParaRPr lang="en-US"/>
          </a:p>
        </p:txBody>
      </p:sp>
    </p:spTree>
    <p:extLst>
      <p:ext uri="{BB962C8B-B14F-4D97-AF65-F5344CB8AC3E}">
        <p14:creationId xmlns:p14="http://schemas.microsoft.com/office/powerpoint/2010/main" val="2768931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Module 6. Recording Relationships</a:t>
            </a:r>
            <a:endParaRPr lang="en-US"/>
          </a:p>
        </p:txBody>
      </p:sp>
      <p:sp>
        <p:nvSpPr>
          <p:cNvPr id="7" name="Slide Number Placeholder 5"/>
          <p:cNvSpPr>
            <a:spLocks noGrp="1"/>
          </p:cNvSpPr>
          <p:nvPr>
            <p:ph type="sldNum" sz="quarter" idx="12"/>
          </p:nvPr>
        </p:nvSpPr>
        <p:spPr/>
        <p:txBody>
          <a:bodyPr/>
          <a:lstStyle>
            <a:lvl1pPr>
              <a:defRPr/>
            </a:lvl1pPr>
          </a:lstStyle>
          <a:p>
            <a:pPr>
              <a:defRPr/>
            </a:pPr>
            <a:fld id="{F87CA2F6-8CC3-48B6-B31F-C9D58A623371}" type="slidenum">
              <a:rPr lang="en-US"/>
              <a:pPr>
                <a:defRPr/>
              </a:pPr>
              <a:t>‹#›</a:t>
            </a:fld>
            <a:endParaRPr lang="en-US"/>
          </a:p>
        </p:txBody>
      </p:sp>
    </p:spTree>
    <p:extLst>
      <p:ext uri="{BB962C8B-B14F-4D97-AF65-F5344CB8AC3E}">
        <p14:creationId xmlns:p14="http://schemas.microsoft.com/office/powerpoint/2010/main" val="17130846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Module 6. Recording Relationships</a:t>
            </a:r>
            <a:endParaRPr lang="en-US"/>
          </a:p>
        </p:txBody>
      </p:sp>
      <p:sp>
        <p:nvSpPr>
          <p:cNvPr id="9" name="Slide Number Placeholder 5"/>
          <p:cNvSpPr>
            <a:spLocks noGrp="1"/>
          </p:cNvSpPr>
          <p:nvPr>
            <p:ph type="sldNum" sz="quarter" idx="12"/>
          </p:nvPr>
        </p:nvSpPr>
        <p:spPr/>
        <p:txBody>
          <a:bodyPr/>
          <a:lstStyle>
            <a:lvl1pPr>
              <a:defRPr/>
            </a:lvl1pPr>
          </a:lstStyle>
          <a:p>
            <a:pPr>
              <a:defRPr/>
            </a:pPr>
            <a:fld id="{B3B83301-51BB-409E-92ED-840DFDD824DD}" type="slidenum">
              <a:rPr lang="en-US"/>
              <a:pPr>
                <a:defRPr/>
              </a:pPr>
              <a:t>‹#›</a:t>
            </a:fld>
            <a:endParaRPr lang="en-US"/>
          </a:p>
        </p:txBody>
      </p:sp>
    </p:spTree>
    <p:extLst>
      <p:ext uri="{BB962C8B-B14F-4D97-AF65-F5344CB8AC3E}">
        <p14:creationId xmlns:p14="http://schemas.microsoft.com/office/powerpoint/2010/main" val="3984102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Module 6. Recording Relationships</a:t>
            </a:r>
            <a:endParaRPr lang="en-US"/>
          </a:p>
        </p:txBody>
      </p:sp>
      <p:sp>
        <p:nvSpPr>
          <p:cNvPr id="5" name="Slide Number Placeholder 5"/>
          <p:cNvSpPr>
            <a:spLocks noGrp="1"/>
          </p:cNvSpPr>
          <p:nvPr>
            <p:ph type="sldNum" sz="quarter" idx="12"/>
          </p:nvPr>
        </p:nvSpPr>
        <p:spPr/>
        <p:txBody>
          <a:bodyPr/>
          <a:lstStyle>
            <a:lvl1pPr>
              <a:defRPr/>
            </a:lvl1pPr>
          </a:lstStyle>
          <a:p>
            <a:pPr>
              <a:defRPr/>
            </a:pPr>
            <a:fld id="{215BB508-51F7-462A-A129-1C575FAD5D1B}" type="slidenum">
              <a:rPr lang="en-US"/>
              <a:pPr>
                <a:defRPr/>
              </a:pPr>
              <a:t>‹#›</a:t>
            </a:fld>
            <a:endParaRPr lang="en-US"/>
          </a:p>
        </p:txBody>
      </p:sp>
    </p:spTree>
    <p:extLst>
      <p:ext uri="{BB962C8B-B14F-4D97-AF65-F5344CB8AC3E}">
        <p14:creationId xmlns:p14="http://schemas.microsoft.com/office/powerpoint/2010/main" val="32332611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Module 6. Recording Relationships</a:t>
            </a:r>
            <a:endParaRPr lang="en-US"/>
          </a:p>
        </p:txBody>
      </p:sp>
      <p:sp>
        <p:nvSpPr>
          <p:cNvPr id="4" name="Slide Number Placeholder 5"/>
          <p:cNvSpPr>
            <a:spLocks noGrp="1"/>
          </p:cNvSpPr>
          <p:nvPr>
            <p:ph type="sldNum" sz="quarter" idx="12"/>
          </p:nvPr>
        </p:nvSpPr>
        <p:spPr/>
        <p:txBody>
          <a:bodyPr/>
          <a:lstStyle>
            <a:lvl1pPr>
              <a:defRPr/>
            </a:lvl1pPr>
          </a:lstStyle>
          <a:p>
            <a:pPr>
              <a:defRPr/>
            </a:pPr>
            <a:fld id="{D60E2E09-3778-4AF9-B5F4-8BD3913D7D40}" type="slidenum">
              <a:rPr lang="en-US"/>
              <a:pPr>
                <a:defRPr/>
              </a:pPr>
              <a:t>‹#›</a:t>
            </a:fld>
            <a:endParaRPr lang="en-US"/>
          </a:p>
        </p:txBody>
      </p:sp>
    </p:spTree>
    <p:extLst>
      <p:ext uri="{BB962C8B-B14F-4D97-AF65-F5344CB8AC3E}">
        <p14:creationId xmlns:p14="http://schemas.microsoft.com/office/powerpoint/2010/main" val="22579947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Module 6. Recording Relationships</a:t>
            </a:r>
            <a:endParaRPr lang="en-US"/>
          </a:p>
        </p:txBody>
      </p:sp>
      <p:sp>
        <p:nvSpPr>
          <p:cNvPr id="7" name="Slide Number Placeholder 5"/>
          <p:cNvSpPr>
            <a:spLocks noGrp="1"/>
          </p:cNvSpPr>
          <p:nvPr>
            <p:ph type="sldNum" sz="quarter" idx="12"/>
          </p:nvPr>
        </p:nvSpPr>
        <p:spPr/>
        <p:txBody>
          <a:bodyPr/>
          <a:lstStyle>
            <a:lvl1pPr>
              <a:defRPr/>
            </a:lvl1pPr>
          </a:lstStyle>
          <a:p>
            <a:pPr>
              <a:defRPr/>
            </a:pPr>
            <a:fld id="{28EE1CA7-4DF5-4CBD-986F-955FE1F4B444}" type="slidenum">
              <a:rPr lang="en-US"/>
              <a:pPr>
                <a:defRPr/>
              </a:pPr>
              <a:t>‹#›</a:t>
            </a:fld>
            <a:endParaRPr lang="en-US"/>
          </a:p>
        </p:txBody>
      </p:sp>
    </p:spTree>
    <p:extLst>
      <p:ext uri="{BB962C8B-B14F-4D97-AF65-F5344CB8AC3E}">
        <p14:creationId xmlns:p14="http://schemas.microsoft.com/office/powerpoint/2010/main" val="20844259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Module 6. Recording Relationships</a:t>
            </a:r>
            <a:endParaRPr lang="en-US"/>
          </a:p>
        </p:txBody>
      </p:sp>
      <p:sp>
        <p:nvSpPr>
          <p:cNvPr id="7" name="Slide Number Placeholder 5"/>
          <p:cNvSpPr>
            <a:spLocks noGrp="1"/>
          </p:cNvSpPr>
          <p:nvPr>
            <p:ph type="sldNum" sz="quarter" idx="12"/>
          </p:nvPr>
        </p:nvSpPr>
        <p:spPr/>
        <p:txBody>
          <a:bodyPr/>
          <a:lstStyle>
            <a:lvl1pPr>
              <a:defRPr/>
            </a:lvl1pPr>
          </a:lstStyle>
          <a:p>
            <a:pPr>
              <a:defRPr/>
            </a:pPr>
            <a:fld id="{FAB5E9ED-FE8B-41CC-AEAF-81753A0E9838}" type="slidenum">
              <a:rPr lang="en-US"/>
              <a:pPr>
                <a:defRPr/>
              </a:pPr>
              <a:t>‹#›</a:t>
            </a:fld>
            <a:endParaRPr lang="en-US"/>
          </a:p>
        </p:txBody>
      </p:sp>
    </p:spTree>
    <p:extLst>
      <p:ext uri="{BB962C8B-B14F-4D97-AF65-F5344CB8AC3E}">
        <p14:creationId xmlns:p14="http://schemas.microsoft.com/office/powerpoint/2010/main" val="15500644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smtClean="0"/>
              <a:t>Module 6. Recording Relationships</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0A3DE9A6-0440-4938-9069-D6213B8DC272}" type="slidenum">
              <a:rPr lang="en-US"/>
              <a:pPr>
                <a:defRPr/>
              </a:pPr>
              <a:t>‹#›</a:t>
            </a:fld>
            <a:endParaRPr lang="en-US"/>
          </a:p>
        </p:txBody>
      </p:sp>
      <p:pic>
        <p:nvPicPr>
          <p:cNvPr id="1031" name="Picture 4" descr="RDAlogo_rgb.gif"/>
          <p:cNvPicPr>
            <a:picLocks noChangeAspect="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457200" y="6189663"/>
            <a:ext cx="2133600" cy="592137"/>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879" r:id="rId1"/>
    <p:sldLayoutId id="2147483880" r:id="rId2"/>
    <p:sldLayoutId id="2147483881" r:id="rId3"/>
    <p:sldLayoutId id="2147483882" r:id="rId4"/>
    <p:sldLayoutId id="2147483883" r:id="rId5"/>
    <p:sldLayoutId id="2147483884" r:id="rId6"/>
    <p:sldLayoutId id="2147483885" r:id="rId7"/>
    <p:sldLayoutId id="2147483886" r:id="rId8"/>
    <p:sldLayoutId id="2147483887" r:id="rId9"/>
    <p:sldLayoutId id="2147483888" r:id="rId10"/>
    <p:sldLayoutId id="2147483889" r:id="rId11"/>
  </p:sldLayoutIdLst>
  <p:hf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access.rdatoolkit.org/login"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www.loc.gov/marc" TargetMode="External"/><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85800" y="1524000"/>
            <a:ext cx="7772400" cy="1470025"/>
          </a:xfrm>
        </p:spPr>
        <p:txBody>
          <a:bodyPr/>
          <a:lstStyle/>
          <a:p>
            <a:r>
              <a:rPr lang="en-US" sz="3600" b="1" smtClean="0"/>
              <a:t>Module </a:t>
            </a:r>
            <a:r>
              <a:rPr lang="en-US" sz="3600" b="1"/>
              <a:t>6</a:t>
            </a:r>
            <a:r>
              <a:rPr lang="en-US" sz="3600" b="1" smtClean="0"/>
              <a:t/>
            </a:r>
            <a:br>
              <a:rPr lang="en-US" sz="3600" b="1" smtClean="0"/>
            </a:br>
            <a:r>
              <a:rPr lang="en-US" sz="3600" b="1" smtClean="0"/>
              <a:t>Recording Relationships</a:t>
            </a:r>
            <a:endParaRPr lang="en-US" sz="2400"/>
          </a:p>
        </p:txBody>
      </p:sp>
      <p:sp>
        <p:nvSpPr>
          <p:cNvPr id="7" name="TextBox 6"/>
          <p:cNvSpPr txBox="1">
            <a:spLocks noChangeArrowheads="1"/>
          </p:cNvSpPr>
          <p:nvPr/>
        </p:nvSpPr>
        <p:spPr>
          <a:xfrm>
            <a:off x="571500" y="3886200"/>
            <a:ext cx="8001000" cy="1981200"/>
          </a:xfrm>
          <a:prstGeom prst="rect">
            <a:avLst/>
          </a:prstGeom>
        </p:spPr>
        <p:txBody>
          <a:bodyPr vert="horz" lIns="91440" tIns="45720" rIns="91440" bIns="45720" rtlCol="0">
            <a:normAutofit/>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marL="0" indent="0" algn="ctr">
              <a:buNone/>
            </a:pPr>
            <a:r>
              <a:rPr lang="en-US" sz="2800" b="1"/>
              <a:t>RDA Authority Control Cataloging</a:t>
            </a:r>
          </a:p>
          <a:p>
            <a:pPr marL="0" indent="0" algn="ctr">
              <a:buNone/>
            </a:pPr>
            <a:r>
              <a:rPr lang="en-US" sz="2800" b="1"/>
              <a:t>LACONI Technical Services Section</a:t>
            </a:r>
          </a:p>
          <a:p>
            <a:pPr marL="0" indent="0" algn="ctr">
              <a:buNone/>
            </a:pPr>
            <a:r>
              <a:rPr lang="en-US" sz="2800" b="1"/>
              <a:t>May 15, 2015</a:t>
            </a:r>
            <a:endParaRPr lang="en-US" sz="2800"/>
          </a:p>
        </p:txBody>
      </p:sp>
    </p:spTree>
    <p:extLst>
      <p:ext uri="{BB962C8B-B14F-4D97-AF65-F5344CB8AC3E}">
        <p14:creationId xmlns:p14="http://schemas.microsoft.com/office/powerpoint/2010/main" val="1008743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smtClean="0"/>
              <a:t>Relationships in MARC</a:t>
            </a:r>
          </a:p>
        </p:txBody>
      </p:sp>
      <p:sp>
        <p:nvSpPr>
          <p:cNvPr id="7171" name="Content Placeholder 2"/>
          <p:cNvSpPr>
            <a:spLocks noGrp="1"/>
          </p:cNvSpPr>
          <p:nvPr>
            <p:ph idx="1"/>
          </p:nvPr>
        </p:nvSpPr>
        <p:spPr/>
        <p:txBody>
          <a:bodyPr/>
          <a:lstStyle/>
          <a:p>
            <a:r>
              <a:rPr lang="en-US" smtClean="0"/>
              <a:t>In MARC authority records, relationships of the entity described to other entities are expressed by the inclusion of 5XX fields.</a:t>
            </a:r>
          </a:p>
          <a:p>
            <a:r>
              <a:rPr lang="en-US" smtClean="0"/>
              <a:t>These fields </a:t>
            </a:r>
            <a:r>
              <a:rPr lang="en-US" i="1" smtClean="0"/>
              <a:t>link</a:t>
            </a:r>
            <a:r>
              <a:rPr lang="en-US" smtClean="0"/>
              <a:t> the description to related entities</a:t>
            </a:r>
          </a:p>
        </p:txBody>
      </p:sp>
      <p:sp>
        <p:nvSpPr>
          <p:cNvPr id="2" name="Footer Placeholder 1"/>
          <p:cNvSpPr>
            <a:spLocks noGrp="1"/>
          </p:cNvSpPr>
          <p:nvPr>
            <p:ph type="ftr" sz="quarter" idx="11"/>
          </p:nvPr>
        </p:nvSpPr>
        <p:spPr/>
        <p:txBody>
          <a:bodyPr/>
          <a:lstStyle/>
          <a:p>
            <a:pPr>
              <a:defRPr/>
            </a:pPr>
            <a:r>
              <a:rPr lang="en-US" smtClean="0"/>
              <a:t>Module 6. Recording Relationships</a:t>
            </a:r>
            <a:endParaRPr lang="en-US"/>
          </a:p>
        </p:txBody>
      </p:sp>
      <p:sp>
        <p:nvSpPr>
          <p:cNvPr id="3" name="Slide Number Placeholder 2"/>
          <p:cNvSpPr>
            <a:spLocks noGrp="1"/>
          </p:cNvSpPr>
          <p:nvPr>
            <p:ph type="sldNum" sz="quarter" idx="12"/>
          </p:nvPr>
        </p:nvSpPr>
        <p:spPr/>
        <p:txBody>
          <a:bodyPr/>
          <a:lstStyle/>
          <a:p>
            <a:pPr>
              <a:defRPr/>
            </a:pPr>
            <a:fld id="{F8BDFA9F-5688-42AB-8285-2B1460E6331E}" type="slidenum">
              <a:rPr lang="en-US" smtClean="0"/>
              <a:pPr>
                <a:defRPr/>
              </a:pPr>
              <a:t>10</a:t>
            </a:fld>
            <a:endParaRPr lang="en-US"/>
          </a:p>
        </p:txBody>
      </p:sp>
    </p:spTree>
    <p:extLst>
      <p:ext uri="{BB962C8B-B14F-4D97-AF65-F5344CB8AC3E}">
        <p14:creationId xmlns:p14="http://schemas.microsoft.com/office/powerpoint/2010/main" val="37645227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AACR2 Authority Record</a:t>
            </a:r>
            <a:endParaRPr lang="en-US"/>
          </a:p>
        </p:txBody>
      </p:sp>
      <p:sp>
        <p:nvSpPr>
          <p:cNvPr id="3" name="Content Placeholder 2"/>
          <p:cNvSpPr>
            <a:spLocks noGrp="1"/>
          </p:cNvSpPr>
          <p:nvPr>
            <p:ph idx="1"/>
          </p:nvPr>
        </p:nvSpPr>
        <p:spPr>
          <a:xfrm>
            <a:off x="457200" y="1600200"/>
            <a:ext cx="8229600" cy="4525963"/>
          </a:xfrm>
        </p:spPr>
        <p:txBody>
          <a:bodyPr/>
          <a:lstStyle/>
          <a:p>
            <a:pPr marL="0" indent="0">
              <a:buNone/>
            </a:pPr>
            <a:endParaRPr lang="en-US" sz="2800" smtClean="0"/>
          </a:p>
          <a:p>
            <a:pPr marL="0" indent="0">
              <a:buNone/>
            </a:pPr>
            <a:r>
              <a:rPr lang="en-US" sz="2800" smtClean="0"/>
              <a:t>110 2_ $a Ricks </a:t>
            </a:r>
            <a:r>
              <a:rPr lang="en-US" sz="2800"/>
              <a:t>College (Rexburg, Idaho)</a:t>
            </a:r>
          </a:p>
          <a:p>
            <a:pPr marL="0" indent="0">
              <a:buNone/>
            </a:pPr>
            <a:r>
              <a:rPr lang="en-US" sz="2800" smtClean="0">
                <a:solidFill>
                  <a:srgbClr val="FF0000"/>
                </a:solidFill>
              </a:rPr>
              <a:t>510 2_ $</a:t>
            </a:r>
            <a:r>
              <a:rPr lang="en-US" sz="2800">
                <a:solidFill>
                  <a:srgbClr val="FF0000"/>
                </a:solidFill>
              </a:rPr>
              <a:t>w </a:t>
            </a:r>
            <a:r>
              <a:rPr lang="en-US" sz="2800" smtClean="0">
                <a:solidFill>
                  <a:srgbClr val="FF0000"/>
                </a:solidFill>
              </a:rPr>
              <a:t>r $i Predecessor: $a Ricks </a:t>
            </a:r>
            <a:r>
              <a:rPr lang="en-US" sz="2800">
                <a:solidFill>
                  <a:srgbClr val="FF0000"/>
                </a:solidFill>
              </a:rPr>
              <a:t>Normal College (Rexburg, Idaho) </a:t>
            </a:r>
            <a:endParaRPr lang="en-US" sz="2800" smtClean="0">
              <a:solidFill>
                <a:srgbClr val="FF0000"/>
              </a:solidFill>
            </a:endParaRPr>
          </a:p>
          <a:p>
            <a:pPr marL="0" indent="0">
              <a:buNone/>
            </a:pPr>
            <a:r>
              <a:rPr lang="en-US" sz="2800" smtClean="0">
                <a:solidFill>
                  <a:srgbClr val="FF0000"/>
                </a:solidFill>
              </a:rPr>
              <a:t>510 2_ $w r $i Successor: $a Brigham </a:t>
            </a:r>
            <a:r>
              <a:rPr lang="en-US" sz="2800">
                <a:solidFill>
                  <a:srgbClr val="FF0000"/>
                </a:solidFill>
              </a:rPr>
              <a:t>Young </a:t>
            </a:r>
            <a:r>
              <a:rPr lang="en-US" sz="2800" smtClean="0">
                <a:solidFill>
                  <a:srgbClr val="FF0000"/>
                </a:solidFill>
              </a:rPr>
              <a:t>University--Idaho</a:t>
            </a:r>
            <a:endParaRPr lang="en-US">
              <a:solidFill>
                <a:srgbClr val="FF0000"/>
              </a:solidFill>
            </a:endParaRPr>
          </a:p>
        </p:txBody>
      </p:sp>
      <p:sp>
        <p:nvSpPr>
          <p:cNvPr id="4" name="Left Arrow 3"/>
          <p:cNvSpPr/>
          <p:nvPr/>
        </p:nvSpPr>
        <p:spPr>
          <a:xfrm rot="3301054">
            <a:off x="4761381" y="3932344"/>
            <a:ext cx="2254250" cy="1189037"/>
          </a:xfrm>
          <a:prstGeom prst="leftArrow">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a:solidFill>
                  <a:schemeClr val="tx1"/>
                </a:solidFill>
              </a:rPr>
              <a:t>Link to </a:t>
            </a:r>
            <a:r>
              <a:rPr lang="en-US" sz="1400" smtClean="0">
                <a:solidFill>
                  <a:schemeClr val="tx1"/>
                </a:solidFill>
              </a:rPr>
              <a:t>the description of the later entity</a:t>
            </a:r>
            <a:endParaRPr lang="en-US" sz="1400">
              <a:solidFill>
                <a:schemeClr val="tx1"/>
              </a:solidFill>
            </a:endParaRPr>
          </a:p>
        </p:txBody>
      </p:sp>
      <p:sp>
        <p:nvSpPr>
          <p:cNvPr id="5" name="Left Arrow 4"/>
          <p:cNvSpPr/>
          <p:nvPr/>
        </p:nvSpPr>
        <p:spPr>
          <a:xfrm rot="18048967">
            <a:off x="6154766" y="1211437"/>
            <a:ext cx="2254250" cy="1189037"/>
          </a:xfrm>
          <a:prstGeom prst="leftArrow">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a:solidFill>
                  <a:schemeClr val="tx1"/>
                </a:solidFill>
              </a:rPr>
              <a:t>Link to </a:t>
            </a:r>
            <a:r>
              <a:rPr lang="en-US" sz="1400" smtClean="0">
                <a:solidFill>
                  <a:schemeClr val="tx1"/>
                </a:solidFill>
              </a:rPr>
              <a:t>the description of the earlier entity</a:t>
            </a:r>
            <a:endParaRPr lang="en-US" sz="1400">
              <a:solidFill>
                <a:schemeClr val="tx1"/>
              </a:solidFill>
            </a:endParaRPr>
          </a:p>
        </p:txBody>
      </p:sp>
      <p:sp>
        <p:nvSpPr>
          <p:cNvPr id="6" name="Footer Placeholder 5"/>
          <p:cNvSpPr>
            <a:spLocks noGrp="1"/>
          </p:cNvSpPr>
          <p:nvPr>
            <p:ph type="ftr" sz="quarter" idx="11"/>
          </p:nvPr>
        </p:nvSpPr>
        <p:spPr/>
        <p:txBody>
          <a:bodyPr/>
          <a:lstStyle/>
          <a:p>
            <a:pPr>
              <a:defRPr/>
            </a:pPr>
            <a:r>
              <a:rPr lang="en-US" smtClean="0"/>
              <a:t>Module 6. Recording Relationships</a:t>
            </a:r>
            <a:endParaRPr lang="en-US"/>
          </a:p>
        </p:txBody>
      </p:sp>
      <p:sp>
        <p:nvSpPr>
          <p:cNvPr id="7" name="Slide Number Placeholder 6"/>
          <p:cNvSpPr>
            <a:spLocks noGrp="1"/>
          </p:cNvSpPr>
          <p:nvPr>
            <p:ph type="sldNum" sz="quarter" idx="12"/>
          </p:nvPr>
        </p:nvSpPr>
        <p:spPr/>
        <p:txBody>
          <a:bodyPr/>
          <a:lstStyle/>
          <a:p>
            <a:pPr>
              <a:defRPr/>
            </a:pPr>
            <a:fld id="{F8BDFA9F-5688-42AB-8285-2B1460E6331E}" type="slidenum">
              <a:rPr lang="en-US" smtClean="0"/>
              <a:pPr>
                <a:defRPr/>
              </a:pPr>
              <a:t>11</a:t>
            </a:fld>
            <a:endParaRPr lang="en-US"/>
          </a:p>
        </p:txBody>
      </p:sp>
    </p:spTree>
    <p:extLst>
      <p:ext uri="{BB962C8B-B14F-4D97-AF65-F5344CB8AC3E}">
        <p14:creationId xmlns:p14="http://schemas.microsoft.com/office/powerpoint/2010/main" val="37630939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RDA Authority Record</a:t>
            </a:r>
            <a:endParaRPr lang="en-US"/>
          </a:p>
        </p:txBody>
      </p:sp>
      <p:sp>
        <p:nvSpPr>
          <p:cNvPr id="3" name="Content Placeholder 2"/>
          <p:cNvSpPr>
            <a:spLocks noGrp="1"/>
          </p:cNvSpPr>
          <p:nvPr>
            <p:ph idx="1"/>
          </p:nvPr>
        </p:nvSpPr>
        <p:spPr/>
        <p:txBody>
          <a:bodyPr/>
          <a:lstStyle/>
          <a:p>
            <a:pPr marL="0" indent="0">
              <a:buNone/>
            </a:pPr>
            <a:r>
              <a:rPr lang="en-US" sz="2800"/>
              <a:t>046  </a:t>
            </a:r>
            <a:r>
              <a:rPr lang="en-US" sz="2800" smtClean="0"/>
              <a:t>	  $k 1974</a:t>
            </a:r>
          </a:p>
          <a:p>
            <a:pPr marL="0" indent="0">
              <a:buNone/>
            </a:pPr>
            <a:r>
              <a:rPr lang="en-US" sz="2800" smtClean="0"/>
              <a:t>100 1_ $a Schickele</a:t>
            </a:r>
            <a:r>
              <a:rPr lang="en-US" sz="2800"/>
              <a:t>, Peter. </a:t>
            </a:r>
            <a:r>
              <a:rPr lang="en-US" sz="2800" smtClean="0"/>
              <a:t>$t </a:t>
            </a:r>
            <a:r>
              <a:rPr lang="en-US" sz="2800"/>
              <a:t>Knight of the burning pestle</a:t>
            </a:r>
          </a:p>
          <a:p>
            <a:pPr marL="0" indent="0">
              <a:buNone/>
            </a:pPr>
            <a:r>
              <a:rPr lang="en-US" sz="2800"/>
              <a:t>380 </a:t>
            </a:r>
            <a:r>
              <a:rPr lang="en-US" sz="2800" smtClean="0"/>
              <a:t>	  $a </a:t>
            </a:r>
            <a:r>
              <a:rPr lang="en-US" sz="2800"/>
              <a:t>Musical comedy</a:t>
            </a:r>
          </a:p>
          <a:p>
            <a:pPr marL="0" indent="0">
              <a:buNone/>
            </a:pPr>
            <a:r>
              <a:rPr lang="en-US" sz="2800" smtClean="0">
                <a:solidFill>
                  <a:srgbClr val="FF0000"/>
                </a:solidFill>
              </a:rPr>
              <a:t>500 1_ $</a:t>
            </a:r>
            <a:r>
              <a:rPr lang="en-US" sz="2800">
                <a:solidFill>
                  <a:srgbClr val="FF0000"/>
                </a:solidFill>
              </a:rPr>
              <a:t>w </a:t>
            </a:r>
            <a:r>
              <a:rPr lang="en-US" sz="2800" smtClean="0">
                <a:solidFill>
                  <a:srgbClr val="FF0000"/>
                </a:solidFill>
              </a:rPr>
              <a:t>r $i </a:t>
            </a:r>
            <a:r>
              <a:rPr lang="en-US" sz="2800">
                <a:solidFill>
                  <a:srgbClr val="FF0000"/>
                </a:solidFill>
              </a:rPr>
              <a:t>Adaptation of (work): </a:t>
            </a:r>
            <a:r>
              <a:rPr lang="en-US" sz="2800" smtClean="0">
                <a:solidFill>
                  <a:srgbClr val="FF0000"/>
                </a:solidFill>
              </a:rPr>
              <a:t>$a </a:t>
            </a:r>
            <a:r>
              <a:rPr lang="en-US" sz="2800">
                <a:solidFill>
                  <a:srgbClr val="FF0000"/>
                </a:solidFill>
              </a:rPr>
              <a:t>Beaumont, Francis, </a:t>
            </a:r>
            <a:r>
              <a:rPr lang="en-US" sz="2800" smtClean="0">
                <a:solidFill>
                  <a:srgbClr val="FF0000"/>
                </a:solidFill>
              </a:rPr>
              <a:t>$d </a:t>
            </a:r>
            <a:r>
              <a:rPr lang="en-US" sz="2800">
                <a:solidFill>
                  <a:srgbClr val="FF0000"/>
                </a:solidFill>
              </a:rPr>
              <a:t>1584-1616. $</a:t>
            </a:r>
            <a:r>
              <a:rPr lang="en-US" sz="2800" smtClean="0">
                <a:solidFill>
                  <a:srgbClr val="FF0000"/>
                </a:solidFill>
              </a:rPr>
              <a:t>t </a:t>
            </a:r>
            <a:r>
              <a:rPr lang="en-US" sz="2800">
                <a:solidFill>
                  <a:srgbClr val="FF0000"/>
                </a:solidFill>
              </a:rPr>
              <a:t>Knight of the burning </a:t>
            </a:r>
            <a:r>
              <a:rPr lang="en-US" sz="2800" smtClean="0">
                <a:solidFill>
                  <a:srgbClr val="FF0000"/>
                </a:solidFill>
              </a:rPr>
              <a:t>pestle</a:t>
            </a:r>
            <a:endParaRPr lang="en-US">
              <a:solidFill>
                <a:srgbClr val="FF0000"/>
              </a:solidFill>
            </a:endParaRPr>
          </a:p>
        </p:txBody>
      </p:sp>
      <p:sp>
        <p:nvSpPr>
          <p:cNvPr id="4" name="Footer Placeholder 3"/>
          <p:cNvSpPr>
            <a:spLocks noGrp="1"/>
          </p:cNvSpPr>
          <p:nvPr>
            <p:ph type="ftr" sz="quarter" idx="11"/>
          </p:nvPr>
        </p:nvSpPr>
        <p:spPr/>
        <p:txBody>
          <a:bodyPr/>
          <a:lstStyle/>
          <a:p>
            <a:pPr>
              <a:defRPr/>
            </a:pPr>
            <a:r>
              <a:rPr lang="en-US" smtClean="0"/>
              <a:t>Module 6. Recording Relationships</a:t>
            </a:r>
            <a:endParaRPr lang="en-US"/>
          </a:p>
        </p:txBody>
      </p:sp>
      <p:sp>
        <p:nvSpPr>
          <p:cNvPr id="5" name="Slide Number Placeholder 4"/>
          <p:cNvSpPr>
            <a:spLocks noGrp="1"/>
          </p:cNvSpPr>
          <p:nvPr>
            <p:ph type="sldNum" sz="quarter" idx="12"/>
          </p:nvPr>
        </p:nvSpPr>
        <p:spPr/>
        <p:txBody>
          <a:bodyPr/>
          <a:lstStyle/>
          <a:p>
            <a:pPr>
              <a:defRPr/>
            </a:pPr>
            <a:fld id="{F8BDFA9F-5688-42AB-8285-2B1460E6331E}" type="slidenum">
              <a:rPr lang="en-US" smtClean="0"/>
              <a:pPr>
                <a:defRPr/>
              </a:pPr>
              <a:t>12</a:t>
            </a:fld>
            <a:endParaRPr lang="en-US"/>
          </a:p>
        </p:txBody>
      </p:sp>
    </p:spTree>
    <p:extLst>
      <p:ext uri="{BB962C8B-B14F-4D97-AF65-F5344CB8AC3E}">
        <p14:creationId xmlns:p14="http://schemas.microsoft.com/office/powerpoint/2010/main" val="33996255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smtClean="0"/>
              <a:t>Please log in to RDA</a:t>
            </a:r>
          </a:p>
        </p:txBody>
      </p:sp>
      <p:sp>
        <p:nvSpPr>
          <p:cNvPr id="22531" name="Content Placeholder 2"/>
          <p:cNvSpPr>
            <a:spLocks noGrp="1"/>
          </p:cNvSpPr>
          <p:nvPr>
            <p:ph idx="1"/>
          </p:nvPr>
        </p:nvSpPr>
        <p:spPr/>
        <p:txBody>
          <a:bodyPr/>
          <a:lstStyle/>
          <a:p>
            <a:r>
              <a:rPr lang="en-US" u="sng">
                <a:hlinkClick r:id="rId3"/>
              </a:rPr>
              <a:t>http://access.rdatoolkit.org/login</a:t>
            </a:r>
            <a:endParaRPr lang="en-US"/>
          </a:p>
          <a:p>
            <a:pPr lvl="1"/>
            <a:r>
              <a:rPr lang="en-US"/>
              <a:t>ID: LACONI</a:t>
            </a:r>
          </a:p>
          <a:p>
            <a:pPr lvl="1"/>
            <a:r>
              <a:rPr lang="en-US"/>
              <a:t>Password: training</a:t>
            </a:r>
          </a:p>
          <a:p>
            <a:endParaRPr lang="en-US" smtClean="0"/>
          </a:p>
          <a:p>
            <a:r>
              <a:rPr lang="en-US" smtClean="0"/>
              <a:t>Please feel free to sign up later for a month’s free access so you can practice (see handout)</a:t>
            </a:r>
          </a:p>
        </p:txBody>
      </p:sp>
      <p:sp>
        <p:nvSpPr>
          <p:cNvPr id="2" name="Footer Placeholder 1"/>
          <p:cNvSpPr>
            <a:spLocks noGrp="1"/>
          </p:cNvSpPr>
          <p:nvPr>
            <p:ph type="ftr" sz="quarter" idx="11"/>
          </p:nvPr>
        </p:nvSpPr>
        <p:spPr/>
        <p:txBody>
          <a:bodyPr/>
          <a:lstStyle/>
          <a:p>
            <a:pPr>
              <a:defRPr/>
            </a:pPr>
            <a:r>
              <a:rPr lang="en-US" smtClean="0"/>
              <a:t>Module 6. Recording Relationships</a:t>
            </a:r>
            <a:endParaRPr lang="en-US"/>
          </a:p>
        </p:txBody>
      </p:sp>
      <p:sp>
        <p:nvSpPr>
          <p:cNvPr id="3" name="Slide Number Placeholder 2"/>
          <p:cNvSpPr>
            <a:spLocks noGrp="1"/>
          </p:cNvSpPr>
          <p:nvPr>
            <p:ph type="sldNum" sz="quarter" idx="12"/>
          </p:nvPr>
        </p:nvSpPr>
        <p:spPr/>
        <p:txBody>
          <a:bodyPr/>
          <a:lstStyle/>
          <a:p>
            <a:pPr>
              <a:defRPr/>
            </a:pPr>
            <a:fld id="{31594486-D201-49C5-8E7E-D1598C506A7F}" type="slidenum">
              <a:rPr lang="en-US" smtClean="0"/>
              <a:pPr>
                <a:defRPr/>
              </a:pPr>
              <a:t>13</a:t>
            </a:fld>
            <a:endParaRPr lang="en-US"/>
          </a:p>
        </p:txBody>
      </p:sp>
    </p:spTree>
    <p:extLst>
      <p:ext uri="{BB962C8B-B14F-4D97-AF65-F5344CB8AC3E}">
        <p14:creationId xmlns:p14="http://schemas.microsoft.com/office/powerpoint/2010/main" val="12233338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smtClean="0"/>
              <a:t>Primary Relationships</a:t>
            </a:r>
          </a:p>
        </p:txBody>
      </p:sp>
      <p:sp>
        <p:nvSpPr>
          <p:cNvPr id="14339" name="Content Placeholder 2"/>
          <p:cNvSpPr>
            <a:spLocks noGrp="1"/>
          </p:cNvSpPr>
          <p:nvPr>
            <p:ph idx="1"/>
          </p:nvPr>
        </p:nvSpPr>
        <p:spPr/>
        <p:txBody>
          <a:bodyPr/>
          <a:lstStyle/>
          <a:p>
            <a:r>
              <a:rPr lang="en-US" sz="2800" smtClean="0"/>
              <a:t>RDA Chapter 17</a:t>
            </a:r>
          </a:p>
          <a:p>
            <a:r>
              <a:rPr lang="en-US" sz="2800" smtClean="0"/>
              <a:t>The Primary Relationships are those between a work and its expression(s), manifestation(s), and item(s).</a:t>
            </a:r>
          </a:p>
          <a:p>
            <a:r>
              <a:rPr lang="en-US" sz="2800" smtClean="0"/>
              <a:t>Recording these relationships should allow the user to:</a:t>
            </a:r>
          </a:p>
          <a:p>
            <a:pPr lvl="1"/>
            <a:r>
              <a:rPr lang="en-US" sz="2400" smtClean="0"/>
              <a:t>find all resources that embody a particular work or a particular expression</a:t>
            </a:r>
          </a:p>
          <a:p>
            <a:pPr lvl="1"/>
            <a:r>
              <a:rPr lang="en-US" sz="2400" smtClean="0"/>
              <a:t>find all items that exemplify a particular manifestation (RDA 17.2)</a:t>
            </a:r>
          </a:p>
        </p:txBody>
      </p:sp>
      <p:sp>
        <p:nvSpPr>
          <p:cNvPr id="2" name="Footer Placeholder 1"/>
          <p:cNvSpPr>
            <a:spLocks noGrp="1"/>
          </p:cNvSpPr>
          <p:nvPr>
            <p:ph type="ftr" sz="quarter" idx="11"/>
          </p:nvPr>
        </p:nvSpPr>
        <p:spPr/>
        <p:txBody>
          <a:bodyPr/>
          <a:lstStyle/>
          <a:p>
            <a:pPr>
              <a:defRPr/>
            </a:pPr>
            <a:r>
              <a:rPr lang="en-US" smtClean="0"/>
              <a:t>Module 6. Recording Relationships</a:t>
            </a:r>
            <a:endParaRPr lang="en-US"/>
          </a:p>
        </p:txBody>
      </p:sp>
      <p:sp>
        <p:nvSpPr>
          <p:cNvPr id="3" name="Slide Number Placeholder 2"/>
          <p:cNvSpPr>
            <a:spLocks noGrp="1"/>
          </p:cNvSpPr>
          <p:nvPr>
            <p:ph type="sldNum" sz="quarter" idx="12"/>
          </p:nvPr>
        </p:nvSpPr>
        <p:spPr/>
        <p:txBody>
          <a:bodyPr/>
          <a:lstStyle/>
          <a:p>
            <a:pPr>
              <a:defRPr/>
            </a:pPr>
            <a:fld id="{F8BDFA9F-5688-42AB-8285-2B1460E6331E}" type="slidenum">
              <a:rPr lang="en-US" smtClean="0"/>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smtClean="0"/>
              <a:t>Primary Relationships</a:t>
            </a:r>
          </a:p>
        </p:txBody>
      </p:sp>
      <p:sp>
        <p:nvSpPr>
          <p:cNvPr id="15363" name="Content Placeholder 2"/>
          <p:cNvSpPr>
            <a:spLocks noGrp="1"/>
          </p:cNvSpPr>
          <p:nvPr>
            <p:ph idx="1"/>
          </p:nvPr>
        </p:nvSpPr>
        <p:spPr/>
        <p:txBody>
          <a:bodyPr/>
          <a:lstStyle/>
          <a:p>
            <a:r>
              <a:rPr lang="en-US" sz="2400" smtClean="0"/>
              <a:t>The relationship between the manifestation and the work is core; if there is more than one expression of the work, the relationship to the expression should also be recorded (RDA 17.3). This means that the record must allow the user to understand what the work (and expression) is.</a:t>
            </a:r>
          </a:p>
          <a:p>
            <a:r>
              <a:rPr lang="en-US" sz="2400" smtClean="0"/>
              <a:t>Common ways to do this:</a:t>
            </a:r>
          </a:p>
          <a:p>
            <a:pPr lvl="1"/>
            <a:r>
              <a:rPr lang="en-US" sz="2400" smtClean="0"/>
              <a:t>Authorized access point for the work or expression</a:t>
            </a:r>
          </a:p>
          <a:p>
            <a:pPr lvl="2"/>
            <a:r>
              <a:rPr lang="de-DE" smtClean="0"/>
              <a:t>Mozart, Wolfgang Amadeus, 1756–1791. Kleine Nachtmusik</a:t>
            </a:r>
            <a:endParaRPr lang="en-US" smtClean="0"/>
          </a:p>
          <a:p>
            <a:pPr lvl="1"/>
            <a:r>
              <a:rPr lang="en-US" sz="2400" smtClean="0"/>
              <a:t>Description</a:t>
            </a:r>
          </a:p>
          <a:p>
            <a:pPr lvl="2"/>
            <a:r>
              <a:rPr lang="en-US" smtClean="0"/>
              <a:t>Translation of: Debout les morts </a:t>
            </a:r>
          </a:p>
        </p:txBody>
      </p:sp>
      <p:sp>
        <p:nvSpPr>
          <p:cNvPr id="2" name="Footer Placeholder 1"/>
          <p:cNvSpPr>
            <a:spLocks noGrp="1"/>
          </p:cNvSpPr>
          <p:nvPr>
            <p:ph type="ftr" sz="quarter" idx="11"/>
          </p:nvPr>
        </p:nvSpPr>
        <p:spPr/>
        <p:txBody>
          <a:bodyPr/>
          <a:lstStyle/>
          <a:p>
            <a:pPr>
              <a:defRPr/>
            </a:pPr>
            <a:r>
              <a:rPr lang="en-US" smtClean="0"/>
              <a:t>Module 6. Recording Relationships</a:t>
            </a:r>
            <a:endParaRPr lang="en-US"/>
          </a:p>
        </p:txBody>
      </p:sp>
      <p:sp>
        <p:nvSpPr>
          <p:cNvPr id="3" name="Slide Number Placeholder 2"/>
          <p:cNvSpPr>
            <a:spLocks noGrp="1"/>
          </p:cNvSpPr>
          <p:nvPr>
            <p:ph type="sldNum" sz="quarter" idx="12"/>
          </p:nvPr>
        </p:nvSpPr>
        <p:spPr/>
        <p:txBody>
          <a:bodyPr/>
          <a:lstStyle/>
          <a:p>
            <a:pPr>
              <a:defRPr/>
            </a:pPr>
            <a:fld id="{F8BDFA9F-5688-42AB-8285-2B1460E6331E}" type="slidenum">
              <a:rPr lang="en-US" smtClean="0"/>
              <a:pPr>
                <a:defRPr/>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Primary Relationship</a:t>
            </a:r>
            <a:br>
              <a:rPr lang="en-US" smtClean="0"/>
            </a:br>
            <a:r>
              <a:rPr lang="en-US" smtClean="0"/>
              <a:t>Authorized Access point</a:t>
            </a:r>
            <a:endParaRPr lang="en-US"/>
          </a:p>
        </p:txBody>
      </p:sp>
      <p:pic>
        <p:nvPicPr>
          <p:cNvPr id="4" name="Picture 2"/>
          <p:cNvPicPr>
            <a:picLocks noGrp="1" noChangeAspect="1" noChangeArrowheads="1"/>
          </p:cNvPicPr>
          <p:nvPr>
            <p:ph idx="1"/>
          </p:nvPr>
        </p:nvPicPr>
        <p:blipFill rotWithShape="1">
          <a:blip r:embed="rId3" cstate="print">
            <a:extLst>
              <a:ext uri="{28A0092B-C50C-407E-A947-70E740481C1C}">
                <a14:useLocalDpi xmlns:a14="http://schemas.microsoft.com/office/drawing/2010/main" val="0"/>
              </a:ext>
            </a:extLst>
          </a:blip>
          <a:srcRect l="13654" t="14695" r="31214" b="19795"/>
          <a:stretch/>
        </p:blipFill>
        <p:spPr bwMode="auto">
          <a:xfrm>
            <a:off x="3160285" y="1600200"/>
            <a:ext cx="2823430" cy="45259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Footer Placeholder 4"/>
          <p:cNvSpPr>
            <a:spLocks noGrp="1"/>
          </p:cNvSpPr>
          <p:nvPr>
            <p:ph type="ftr" sz="quarter" idx="11"/>
          </p:nvPr>
        </p:nvSpPr>
        <p:spPr/>
        <p:txBody>
          <a:bodyPr/>
          <a:lstStyle/>
          <a:p>
            <a:pPr>
              <a:defRPr/>
            </a:pPr>
            <a:r>
              <a:rPr lang="en-US" smtClean="0"/>
              <a:t>Module 6. Recording Relationships</a:t>
            </a:r>
            <a:endParaRPr lang="en-US"/>
          </a:p>
        </p:txBody>
      </p:sp>
      <p:sp>
        <p:nvSpPr>
          <p:cNvPr id="6" name="Slide Number Placeholder 5"/>
          <p:cNvSpPr>
            <a:spLocks noGrp="1"/>
          </p:cNvSpPr>
          <p:nvPr>
            <p:ph type="sldNum" sz="quarter" idx="12"/>
          </p:nvPr>
        </p:nvSpPr>
        <p:spPr/>
        <p:txBody>
          <a:bodyPr/>
          <a:lstStyle/>
          <a:p>
            <a:pPr>
              <a:defRPr/>
            </a:pPr>
            <a:fld id="{F8BDFA9F-5688-42AB-8285-2B1460E6331E}" type="slidenum">
              <a:rPr lang="en-US" smtClean="0"/>
              <a:pPr>
                <a:defRPr/>
              </a:pPr>
              <a:t>16</a:t>
            </a:fld>
            <a:endParaRPr lang="en-US"/>
          </a:p>
        </p:txBody>
      </p:sp>
    </p:spTree>
    <p:extLst>
      <p:ext uri="{BB962C8B-B14F-4D97-AF65-F5344CB8AC3E}">
        <p14:creationId xmlns:p14="http://schemas.microsoft.com/office/powerpoint/2010/main" val="29688228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Primary Relationship (one work)</a:t>
            </a:r>
            <a:br>
              <a:rPr lang="en-US" smtClean="0"/>
            </a:br>
            <a:r>
              <a:rPr lang="en-US" smtClean="0"/>
              <a:t>Authorized Access point</a:t>
            </a:r>
            <a:endParaRPr lang="en-US"/>
          </a:p>
        </p:txBody>
      </p:sp>
      <p:sp>
        <p:nvSpPr>
          <p:cNvPr id="5" name="Content Placeholder 2"/>
          <p:cNvSpPr>
            <a:spLocks noGrp="1"/>
          </p:cNvSpPr>
          <p:nvPr>
            <p:ph idx="1"/>
          </p:nvPr>
        </p:nvSpPr>
        <p:spPr>
          <a:xfrm>
            <a:off x="457200" y="2743200"/>
            <a:ext cx="8229600" cy="3124200"/>
          </a:xfrm>
          <a:ln>
            <a:solidFill>
              <a:schemeClr val="tx1"/>
            </a:solidFill>
            <a:miter lim="800000"/>
            <a:headEnd/>
            <a:tailEnd/>
          </a:ln>
        </p:spPr>
        <p:txBody>
          <a:bodyPr/>
          <a:lstStyle/>
          <a:p>
            <a:pPr>
              <a:buNone/>
            </a:pPr>
            <a:r>
              <a:rPr lang="en-US" sz="1400" smtClean="0"/>
              <a:t>040		$a UPB $b eng </a:t>
            </a:r>
            <a:r>
              <a:rPr lang="en-US" sz="1400"/>
              <a:t>$e </a:t>
            </a:r>
            <a:r>
              <a:rPr lang="en-US" sz="1400" smtClean="0"/>
              <a:t>rda $</a:t>
            </a:r>
            <a:r>
              <a:rPr lang="en-US" sz="1400"/>
              <a:t>c UPB</a:t>
            </a:r>
            <a:endParaRPr lang="en-US" sz="1400" smtClean="0"/>
          </a:p>
          <a:p>
            <a:pPr>
              <a:buFont typeface="Arial" charset="0"/>
              <a:buNone/>
            </a:pPr>
            <a:r>
              <a:rPr lang="en-US" sz="1400" smtClean="0"/>
              <a:t>046		$k -07</a:t>
            </a:r>
          </a:p>
          <a:p>
            <a:pPr>
              <a:buFont typeface="Arial" charset="0"/>
              <a:buNone/>
            </a:pPr>
            <a:r>
              <a:rPr lang="en-US" sz="1400" smtClean="0"/>
              <a:t>100 0_  	$a </a:t>
            </a:r>
            <a:r>
              <a:rPr lang="en-US" sz="1400" smtClean="0">
                <a:solidFill>
                  <a:srgbClr val="FF0000"/>
                </a:solidFill>
              </a:rPr>
              <a:t>Homer</a:t>
            </a:r>
            <a:r>
              <a:rPr lang="en-US" sz="1400" smtClean="0"/>
              <a:t>. $t</a:t>
            </a:r>
            <a:r>
              <a:rPr lang="en-US" sz="1400" smtClean="0">
                <a:solidFill>
                  <a:srgbClr val="FF0000"/>
                </a:solidFill>
              </a:rPr>
              <a:t> Iliad</a:t>
            </a:r>
          </a:p>
          <a:p>
            <a:pPr marL="0" indent="0">
              <a:buNone/>
            </a:pPr>
            <a:r>
              <a:rPr lang="en-US" sz="1400"/>
              <a:t>370	$g Ionia (Turkey and Greece) $2 lcsh</a:t>
            </a:r>
          </a:p>
          <a:p>
            <a:pPr marL="0" indent="0">
              <a:buNone/>
            </a:pPr>
            <a:r>
              <a:rPr lang="en-US" sz="1400"/>
              <a:t>370	$g Turkey $2 naf</a:t>
            </a:r>
          </a:p>
          <a:p>
            <a:pPr>
              <a:buFont typeface="Arial" charset="0"/>
              <a:buNone/>
            </a:pPr>
            <a:r>
              <a:rPr lang="en-US" sz="1400" smtClean="0"/>
              <a:t>380		$a Poem</a:t>
            </a:r>
          </a:p>
          <a:p>
            <a:pPr>
              <a:buFont typeface="Arial" charset="0"/>
              <a:buNone/>
            </a:pPr>
            <a:r>
              <a:rPr lang="en-US" sz="1400" smtClean="0"/>
              <a:t>400 0_	$a Homer. $t Ilias</a:t>
            </a:r>
          </a:p>
          <a:p>
            <a:pPr>
              <a:buNone/>
            </a:pPr>
            <a:r>
              <a:rPr lang="en-US" sz="1400" smtClean="0"/>
              <a:t>400 0_	$a Homer. $t </a:t>
            </a:r>
            <a:r>
              <a:rPr lang="el-GR" sz="1400"/>
              <a:t>Ἰλιάς</a:t>
            </a:r>
            <a:r>
              <a:rPr lang="en-US" sz="1400"/>
              <a:t> </a:t>
            </a:r>
            <a:endParaRPr lang="en-US" sz="1400" smtClean="0"/>
          </a:p>
          <a:p>
            <a:pPr>
              <a:buFont typeface="Arial" charset="0"/>
              <a:buNone/>
            </a:pPr>
            <a:r>
              <a:rPr lang="en-US" sz="1400" smtClean="0"/>
              <a:t>670		$a The Iliad, 2011: $b title page ([by] Homer)</a:t>
            </a:r>
          </a:p>
          <a:p>
            <a:pPr>
              <a:buFont typeface="Arial" charset="0"/>
              <a:buNone/>
            </a:pPr>
            <a:r>
              <a:rPr lang="en-US" sz="1400" smtClean="0"/>
              <a:t>670		$a Oxford classical dictionary, 1996: $b page 718 (Iliad; attributed in the ancient world to Homer)</a:t>
            </a:r>
          </a:p>
          <a:p>
            <a:pPr marL="0" indent="0">
              <a:buNone/>
            </a:pPr>
            <a:r>
              <a:rPr lang="en-US" sz="1400" smtClean="0"/>
              <a:t>670	$a </a:t>
            </a:r>
            <a:r>
              <a:rPr lang="en-US" sz="1400"/>
              <a:t>Brill’s new Pauly dictionary of Greek and Latin authors and texts, </a:t>
            </a:r>
            <a:r>
              <a:rPr lang="en-US" sz="1400" smtClean="0"/>
              <a:t>2009: $b pages 325-326 (</a:t>
            </a:r>
            <a:r>
              <a:rPr lang="en-US" sz="1400"/>
              <a:t>Iliad (</a:t>
            </a:r>
            <a:r>
              <a:rPr lang="en-US" sz="1400" smtClean="0"/>
              <a:t>English); Ilias </a:t>
            </a:r>
            <a:r>
              <a:rPr lang="en-US" sz="1400"/>
              <a:t>(Latin</a:t>
            </a:r>
            <a:r>
              <a:rPr lang="en-US" sz="1400" smtClean="0"/>
              <a:t>); </a:t>
            </a:r>
            <a:r>
              <a:rPr lang="el-GR" sz="1400"/>
              <a:t> Ἰλιάς</a:t>
            </a:r>
            <a:r>
              <a:rPr lang="en-US" sz="1400"/>
              <a:t> (</a:t>
            </a:r>
            <a:r>
              <a:rPr lang="en-US" sz="1400" smtClean="0"/>
              <a:t>Greek); by Homer, created second half of 8th century BC in Ionia (Asia minor))</a:t>
            </a:r>
            <a:endParaRPr lang="en-US" sz="1400"/>
          </a:p>
          <a:p>
            <a:pPr>
              <a:buFont typeface="Arial" charset="0"/>
              <a:buNone/>
            </a:pPr>
            <a:endParaRPr lang="en-US" sz="1400" smtClean="0"/>
          </a:p>
        </p:txBody>
      </p:sp>
      <p:sp>
        <p:nvSpPr>
          <p:cNvPr id="6" name="Content Placeholder 2"/>
          <p:cNvSpPr txBox="1">
            <a:spLocks/>
          </p:cNvSpPr>
          <p:nvPr/>
        </p:nvSpPr>
        <p:spPr bwMode="auto">
          <a:xfrm>
            <a:off x="457200" y="1905000"/>
            <a:ext cx="8229600" cy="533400"/>
          </a:xfrm>
          <a:prstGeom prst="rect">
            <a:avLst/>
          </a:prstGeom>
          <a:noFill/>
          <a:ln>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Arial" charset="0"/>
              <a:buNone/>
            </a:pPr>
            <a:r>
              <a:rPr lang="en-US" sz="2000" smtClean="0"/>
              <a:t>Description of the work (authority record): authorized access point is in 100</a:t>
            </a:r>
          </a:p>
        </p:txBody>
      </p:sp>
      <p:sp>
        <p:nvSpPr>
          <p:cNvPr id="3" name="Footer Placeholder 2"/>
          <p:cNvSpPr>
            <a:spLocks noGrp="1"/>
          </p:cNvSpPr>
          <p:nvPr>
            <p:ph type="ftr" sz="quarter" idx="11"/>
          </p:nvPr>
        </p:nvSpPr>
        <p:spPr/>
        <p:txBody>
          <a:bodyPr/>
          <a:lstStyle/>
          <a:p>
            <a:pPr>
              <a:defRPr/>
            </a:pPr>
            <a:r>
              <a:rPr lang="en-US" smtClean="0"/>
              <a:t>Module 6. Recording Relationships</a:t>
            </a:r>
            <a:endParaRPr lang="en-US"/>
          </a:p>
        </p:txBody>
      </p:sp>
      <p:sp>
        <p:nvSpPr>
          <p:cNvPr id="4" name="Slide Number Placeholder 3"/>
          <p:cNvSpPr>
            <a:spLocks noGrp="1"/>
          </p:cNvSpPr>
          <p:nvPr>
            <p:ph type="sldNum" sz="quarter" idx="12"/>
          </p:nvPr>
        </p:nvSpPr>
        <p:spPr/>
        <p:txBody>
          <a:bodyPr/>
          <a:lstStyle/>
          <a:p>
            <a:pPr>
              <a:defRPr/>
            </a:pPr>
            <a:fld id="{F8BDFA9F-5688-42AB-8285-2B1460E6331E}" type="slidenum">
              <a:rPr lang="en-US" smtClean="0"/>
              <a:pPr>
                <a:defRPr/>
              </a:pPr>
              <a:t>17</a:t>
            </a:fld>
            <a:endParaRPr lang="en-US"/>
          </a:p>
        </p:txBody>
      </p:sp>
    </p:spTree>
    <p:extLst>
      <p:ext uri="{BB962C8B-B14F-4D97-AF65-F5344CB8AC3E}">
        <p14:creationId xmlns:p14="http://schemas.microsoft.com/office/powerpoint/2010/main" val="2808736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Primary Relationship (one work)</a:t>
            </a:r>
            <a:br>
              <a:rPr lang="en-US" smtClean="0"/>
            </a:br>
            <a:r>
              <a:rPr lang="en-US" smtClean="0"/>
              <a:t>Authorized Access point</a:t>
            </a:r>
            <a:endParaRPr lang="en-US"/>
          </a:p>
        </p:txBody>
      </p:sp>
      <p:sp>
        <p:nvSpPr>
          <p:cNvPr id="6" name="Content Placeholder 2"/>
          <p:cNvSpPr txBox="1">
            <a:spLocks/>
          </p:cNvSpPr>
          <p:nvPr/>
        </p:nvSpPr>
        <p:spPr bwMode="auto">
          <a:xfrm>
            <a:off x="457200" y="1905000"/>
            <a:ext cx="8229600" cy="685800"/>
          </a:xfrm>
          <a:prstGeom prst="rect">
            <a:avLst/>
          </a:prstGeom>
          <a:noFill/>
          <a:ln>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Arial" charset="0"/>
              <a:buNone/>
            </a:pPr>
            <a:r>
              <a:rPr lang="en-US" sz="2000" smtClean="0"/>
              <a:t>Description of the expression (authority record): authorized access point is in 100</a:t>
            </a:r>
          </a:p>
        </p:txBody>
      </p:sp>
      <p:sp>
        <p:nvSpPr>
          <p:cNvPr id="7" name="Content Placeholder 2"/>
          <p:cNvSpPr>
            <a:spLocks noGrp="1"/>
          </p:cNvSpPr>
          <p:nvPr>
            <p:ph idx="1"/>
          </p:nvPr>
        </p:nvSpPr>
        <p:spPr>
          <a:xfrm>
            <a:off x="457200" y="2819400"/>
            <a:ext cx="8229600" cy="1981200"/>
          </a:xfrm>
          <a:ln>
            <a:solidFill>
              <a:schemeClr val="tx1"/>
            </a:solidFill>
            <a:miter lim="800000"/>
            <a:headEnd/>
            <a:tailEnd/>
          </a:ln>
        </p:spPr>
        <p:txBody>
          <a:bodyPr/>
          <a:lstStyle/>
          <a:p>
            <a:pPr marL="0" indent="0">
              <a:buNone/>
            </a:pPr>
            <a:r>
              <a:rPr lang="en-US" sz="1400"/>
              <a:t>040	$a UPB $b eng $e rda $c UPB </a:t>
            </a:r>
          </a:p>
          <a:p>
            <a:pPr marL="0" indent="0">
              <a:buNone/>
            </a:pPr>
            <a:r>
              <a:rPr lang="en-US" sz="1400"/>
              <a:t>046	$k </a:t>
            </a:r>
            <a:r>
              <a:rPr lang="es-ES" sz="1400"/>
              <a:t>2011</a:t>
            </a:r>
            <a:endParaRPr lang="en-US" sz="1400"/>
          </a:p>
          <a:p>
            <a:pPr marL="0" indent="0">
              <a:buNone/>
            </a:pPr>
            <a:r>
              <a:rPr lang="en-US" sz="1400"/>
              <a:t>100 0_  	$a </a:t>
            </a:r>
            <a:r>
              <a:rPr lang="en-US" sz="1400">
                <a:solidFill>
                  <a:srgbClr val="FF0000"/>
                </a:solidFill>
              </a:rPr>
              <a:t>Homer</a:t>
            </a:r>
            <a:r>
              <a:rPr lang="en-US" sz="1400"/>
              <a:t>. $t </a:t>
            </a:r>
            <a:r>
              <a:rPr lang="en-US" sz="1400">
                <a:solidFill>
                  <a:srgbClr val="FF0000"/>
                </a:solidFill>
              </a:rPr>
              <a:t>Iliad. </a:t>
            </a:r>
            <a:r>
              <a:rPr lang="en-US" sz="1400"/>
              <a:t>$l </a:t>
            </a:r>
            <a:r>
              <a:rPr lang="en-US" sz="1400">
                <a:solidFill>
                  <a:srgbClr val="FF0000"/>
                </a:solidFill>
              </a:rPr>
              <a:t>English</a:t>
            </a:r>
            <a:r>
              <a:rPr lang="en-US" sz="1400"/>
              <a:t> $s </a:t>
            </a:r>
            <a:r>
              <a:rPr lang="en-US" sz="1400">
                <a:solidFill>
                  <a:srgbClr val="FF0000"/>
                </a:solidFill>
              </a:rPr>
              <a:t>(Mitchell)</a:t>
            </a:r>
          </a:p>
          <a:p>
            <a:pPr marL="0" indent="0">
              <a:buNone/>
            </a:pPr>
            <a:r>
              <a:rPr lang="en-US" sz="1400" smtClean="0"/>
              <a:t>377</a:t>
            </a:r>
            <a:r>
              <a:rPr lang="en-US" sz="1400"/>
              <a:t>	$a eng </a:t>
            </a:r>
          </a:p>
          <a:p>
            <a:pPr marL="0" indent="0">
              <a:buNone/>
            </a:pPr>
            <a:r>
              <a:rPr lang="en-US" sz="1400"/>
              <a:t>381	$a Mitchell</a:t>
            </a:r>
          </a:p>
          <a:p>
            <a:pPr marL="0" indent="0">
              <a:buNone/>
            </a:pPr>
            <a:r>
              <a:rPr lang="en-US" sz="1400"/>
              <a:t>500 1_	$w r $i Translator: $a Mitchell, Stephen, $d 1943-</a:t>
            </a:r>
          </a:p>
          <a:p>
            <a:pPr marL="0" indent="0">
              <a:buNone/>
            </a:pPr>
            <a:r>
              <a:rPr lang="en-US" sz="1400"/>
              <a:t>670	$a Iliad, 2011: $b title page (translated ... by Stephen Mitchell)</a:t>
            </a:r>
          </a:p>
          <a:p>
            <a:pPr marL="0" indent="0">
              <a:buNone/>
            </a:pPr>
            <a:endParaRPr lang="en-US" sz="1400"/>
          </a:p>
        </p:txBody>
      </p:sp>
      <p:sp>
        <p:nvSpPr>
          <p:cNvPr id="4" name="Footer Placeholder 3"/>
          <p:cNvSpPr>
            <a:spLocks noGrp="1"/>
          </p:cNvSpPr>
          <p:nvPr>
            <p:ph type="ftr" sz="quarter" idx="11"/>
          </p:nvPr>
        </p:nvSpPr>
        <p:spPr/>
        <p:txBody>
          <a:bodyPr/>
          <a:lstStyle/>
          <a:p>
            <a:pPr>
              <a:defRPr/>
            </a:pPr>
            <a:r>
              <a:rPr lang="en-US" smtClean="0"/>
              <a:t>Module 6. Recording Relationships</a:t>
            </a:r>
            <a:endParaRPr lang="en-US"/>
          </a:p>
        </p:txBody>
      </p:sp>
      <p:sp>
        <p:nvSpPr>
          <p:cNvPr id="8" name="Slide Number Placeholder 7"/>
          <p:cNvSpPr>
            <a:spLocks noGrp="1"/>
          </p:cNvSpPr>
          <p:nvPr>
            <p:ph type="sldNum" sz="quarter" idx="12"/>
          </p:nvPr>
        </p:nvSpPr>
        <p:spPr/>
        <p:txBody>
          <a:bodyPr/>
          <a:lstStyle/>
          <a:p>
            <a:pPr>
              <a:defRPr/>
            </a:pPr>
            <a:fld id="{F8BDFA9F-5688-42AB-8285-2B1460E6331E}" type="slidenum">
              <a:rPr lang="en-US" smtClean="0"/>
              <a:pPr>
                <a:defRPr/>
              </a:pPr>
              <a:t>18</a:t>
            </a:fld>
            <a:endParaRPr lang="en-US"/>
          </a:p>
        </p:txBody>
      </p:sp>
    </p:spTree>
    <p:extLst>
      <p:ext uri="{BB962C8B-B14F-4D97-AF65-F5344CB8AC3E}">
        <p14:creationId xmlns:p14="http://schemas.microsoft.com/office/powerpoint/2010/main" val="4893672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Primary Relationship (one work)</a:t>
            </a:r>
            <a:br>
              <a:rPr lang="en-US" smtClean="0"/>
            </a:br>
            <a:r>
              <a:rPr lang="en-US" smtClean="0"/>
              <a:t>Authorized Access point</a:t>
            </a:r>
            <a:endParaRPr lang="en-US"/>
          </a:p>
        </p:txBody>
      </p:sp>
      <p:sp>
        <p:nvSpPr>
          <p:cNvPr id="5" name="Content Placeholder 2"/>
          <p:cNvSpPr>
            <a:spLocks noGrp="1"/>
          </p:cNvSpPr>
          <p:nvPr>
            <p:ph idx="1"/>
          </p:nvPr>
        </p:nvSpPr>
        <p:spPr>
          <a:xfrm>
            <a:off x="457200" y="3810000"/>
            <a:ext cx="8229600" cy="1219200"/>
          </a:xfrm>
          <a:ln>
            <a:solidFill>
              <a:schemeClr val="tx1"/>
            </a:solidFill>
            <a:miter lim="800000"/>
            <a:headEnd/>
            <a:tailEnd/>
          </a:ln>
        </p:spPr>
        <p:txBody>
          <a:bodyPr/>
          <a:lstStyle/>
          <a:p>
            <a:pPr marL="0" indent="0">
              <a:buNone/>
            </a:pPr>
            <a:r>
              <a:rPr lang="en-US" sz="1400" smtClean="0"/>
              <a:t>100 0_</a:t>
            </a:r>
            <a:r>
              <a:rPr lang="en-US" sz="1400"/>
              <a:t>	</a:t>
            </a:r>
            <a:r>
              <a:rPr lang="en-US" sz="1400" smtClean="0"/>
              <a:t>$a </a:t>
            </a:r>
            <a:r>
              <a:rPr lang="en-US" sz="1400">
                <a:solidFill>
                  <a:srgbClr val="FF0000"/>
                </a:solidFill>
              </a:rPr>
              <a:t>Homer</a:t>
            </a:r>
            <a:r>
              <a:rPr lang="en-US" sz="1400"/>
              <a:t>, $e author.	</a:t>
            </a:r>
          </a:p>
          <a:p>
            <a:pPr marL="0" indent="0">
              <a:buNone/>
            </a:pPr>
            <a:r>
              <a:rPr lang="en-US" sz="1400" smtClean="0"/>
              <a:t>240 10</a:t>
            </a:r>
            <a:r>
              <a:rPr lang="en-US" sz="1400"/>
              <a:t>	$a </a:t>
            </a:r>
            <a:r>
              <a:rPr lang="en-US" sz="1400">
                <a:solidFill>
                  <a:srgbClr val="FF0000"/>
                </a:solidFill>
              </a:rPr>
              <a:t>Iliad. </a:t>
            </a:r>
            <a:r>
              <a:rPr lang="en-US" sz="1400"/>
              <a:t>$l </a:t>
            </a:r>
            <a:r>
              <a:rPr lang="en-US" sz="1400">
                <a:solidFill>
                  <a:srgbClr val="FF0000"/>
                </a:solidFill>
              </a:rPr>
              <a:t>English </a:t>
            </a:r>
            <a:r>
              <a:rPr lang="en-US" sz="1400"/>
              <a:t>$s</a:t>
            </a:r>
            <a:r>
              <a:rPr lang="en-US" sz="1400">
                <a:solidFill>
                  <a:srgbClr val="FF0000"/>
                </a:solidFill>
              </a:rPr>
              <a:t> (Mitchell)</a:t>
            </a:r>
          </a:p>
          <a:p>
            <a:pPr marL="0" indent="0">
              <a:buNone/>
            </a:pPr>
            <a:r>
              <a:rPr lang="en-US" sz="1400" smtClean="0"/>
              <a:t>245 14</a:t>
            </a:r>
            <a:r>
              <a:rPr lang="en-US" sz="1400"/>
              <a:t>	$a The Iliad / $c Homer ; translated, with an introduction and notes, by Stephen Mitchell.</a:t>
            </a:r>
          </a:p>
          <a:p>
            <a:pPr marL="0" indent="0">
              <a:buNone/>
            </a:pPr>
            <a:r>
              <a:rPr lang="en-US" sz="1400" smtClean="0"/>
              <a:t>...</a:t>
            </a:r>
            <a:endParaRPr lang="en-US" sz="1400"/>
          </a:p>
          <a:p>
            <a:pPr>
              <a:buFont typeface="Arial" charset="0"/>
              <a:buNone/>
            </a:pPr>
            <a:endParaRPr lang="en-US" sz="1400" smtClean="0"/>
          </a:p>
        </p:txBody>
      </p:sp>
      <p:sp>
        <p:nvSpPr>
          <p:cNvPr id="6" name="Content Placeholder 2"/>
          <p:cNvSpPr txBox="1">
            <a:spLocks/>
          </p:cNvSpPr>
          <p:nvPr/>
        </p:nvSpPr>
        <p:spPr bwMode="auto">
          <a:xfrm>
            <a:off x="457200" y="1905000"/>
            <a:ext cx="8229600" cy="1676400"/>
          </a:xfrm>
          <a:prstGeom prst="rect">
            <a:avLst/>
          </a:prstGeom>
          <a:noFill/>
          <a:ln>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Arial" charset="0"/>
              <a:buNone/>
            </a:pPr>
            <a:r>
              <a:rPr lang="en-US" sz="2000" smtClean="0"/>
              <a:t>Description of the resource (bibliographic record): authorized access point for the work is in 100 + 240 $a. This corresponds to the form found in the authority record, and links the description of the resource to the expression being described. 17.3 requires recording the relationship to the expression if there are more than one.</a:t>
            </a:r>
          </a:p>
        </p:txBody>
      </p:sp>
      <p:sp>
        <p:nvSpPr>
          <p:cNvPr id="7" name="Footer Placeholder 6"/>
          <p:cNvSpPr>
            <a:spLocks noGrp="1"/>
          </p:cNvSpPr>
          <p:nvPr>
            <p:ph type="ftr" sz="quarter" idx="11"/>
          </p:nvPr>
        </p:nvSpPr>
        <p:spPr/>
        <p:txBody>
          <a:bodyPr/>
          <a:lstStyle/>
          <a:p>
            <a:pPr>
              <a:defRPr/>
            </a:pPr>
            <a:r>
              <a:rPr lang="en-US" smtClean="0"/>
              <a:t>Module 6. Recording Relationships</a:t>
            </a:r>
            <a:endParaRPr lang="en-US"/>
          </a:p>
        </p:txBody>
      </p:sp>
      <p:sp>
        <p:nvSpPr>
          <p:cNvPr id="8" name="Slide Number Placeholder 7"/>
          <p:cNvSpPr>
            <a:spLocks noGrp="1"/>
          </p:cNvSpPr>
          <p:nvPr>
            <p:ph type="sldNum" sz="quarter" idx="12"/>
          </p:nvPr>
        </p:nvSpPr>
        <p:spPr/>
        <p:txBody>
          <a:bodyPr/>
          <a:lstStyle/>
          <a:p>
            <a:pPr>
              <a:defRPr/>
            </a:pPr>
            <a:fld id="{F8BDFA9F-5688-42AB-8285-2B1460E6331E}" type="slidenum">
              <a:rPr lang="en-US" smtClean="0"/>
              <a:pPr>
                <a:defRPr/>
              </a:pPr>
              <a:t>19</a:t>
            </a:fld>
            <a:endParaRPr lang="en-US"/>
          </a:p>
        </p:txBody>
      </p:sp>
    </p:spTree>
    <p:extLst>
      <p:ext uri="{BB962C8B-B14F-4D97-AF65-F5344CB8AC3E}">
        <p14:creationId xmlns:p14="http://schemas.microsoft.com/office/powerpoint/2010/main" val="11659200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smtClean="0"/>
              <a:t>Relationships in FRBR</a:t>
            </a:r>
          </a:p>
        </p:txBody>
      </p:sp>
      <p:sp>
        <p:nvSpPr>
          <p:cNvPr id="3075" name="Content Placeholder 2"/>
          <p:cNvSpPr>
            <a:spLocks noGrp="1"/>
          </p:cNvSpPr>
          <p:nvPr>
            <p:ph idx="1"/>
          </p:nvPr>
        </p:nvSpPr>
        <p:spPr/>
        <p:txBody>
          <a:bodyPr/>
          <a:lstStyle/>
          <a:p>
            <a:r>
              <a:rPr lang="en-US" smtClean="0"/>
              <a:t>Relationships are crucial in the entity-relationship model FRBR is based on</a:t>
            </a:r>
          </a:p>
          <a:p>
            <a:r>
              <a:rPr lang="en-US" smtClean="0"/>
              <a:t>They serve as the vehicle for depicting the link between one entity and another</a:t>
            </a:r>
          </a:p>
          <a:p>
            <a:r>
              <a:rPr lang="en-US" smtClean="0"/>
              <a:t>They assist the user to navigate within the bibliographic database</a:t>
            </a:r>
          </a:p>
          <a:p>
            <a:r>
              <a:rPr lang="en-US" smtClean="0"/>
              <a:t>Without relationship links it would be next to impossible to find anything</a:t>
            </a:r>
          </a:p>
        </p:txBody>
      </p:sp>
      <p:sp>
        <p:nvSpPr>
          <p:cNvPr id="2" name="Footer Placeholder 1"/>
          <p:cNvSpPr>
            <a:spLocks noGrp="1"/>
          </p:cNvSpPr>
          <p:nvPr>
            <p:ph type="ftr" sz="quarter" idx="11"/>
          </p:nvPr>
        </p:nvSpPr>
        <p:spPr/>
        <p:txBody>
          <a:bodyPr/>
          <a:lstStyle/>
          <a:p>
            <a:pPr>
              <a:defRPr/>
            </a:pPr>
            <a:r>
              <a:rPr lang="en-US" smtClean="0"/>
              <a:t>Module 6. Recording Relationships</a:t>
            </a:r>
            <a:endParaRPr lang="en-US"/>
          </a:p>
        </p:txBody>
      </p:sp>
      <p:sp>
        <p:nvSpPr>
          <p:cNvPr id="3" name="Slide Number Placeholder 2"/>
          <p:cNvSpPr>
            <a:spLocks noGrp="1"/>
          </p:cNvSpPr>
          <p:nvPr>
            <p:ph type="sldNum" sz="quarter" idx="12"/>
          </p:nvPr>
        </p:nvSpPr>
        <p:spPr/>
        <p:txBody>
          <a:bodyPr/>
          <a:lstStyle/>
          <a:p>
            <a:pPr>
              <a:defRPr/>
            </a:pPr>
            <a:fld id="{F8BDFA9F-5688-42AB-8285-2B1460E6331E}"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304800" y="381000"/>
            <a:ext cx="8229600" cy="1143000"/>
          </a:xfrm>
          <a:prstGeom prst="rect">
            <a:avLst/>
          </a:prstGeom>
        </p:spPr>
        <p:txBody>
          <a:bodyPr/>
          <a:lstStyle/>
          <a:p>
            <a:pPr eaLnBrk="1" fontAlgn="auto" hangingPunct="1">
              <a:spcAft>
                <a:spcPts val="0"/>
              </a:spcAft>
              <a:defRPr/>
            </a:pPr>
            <a:r>
              <a:rPr lang="en-US" sz="4400" smtClean="0">
                <a:latin typeface="+mj-lt"/>
                <a:ea typeface="+mj-ea"/>
                <a:cs typeface="+mj-cs"/>
              </a:rPr>
              <a:t>Entity-Relationship structure</a:t>
            </a:r>
            <a:endParaRPr lang="en-US" sz="4400" dirty="0">
              <a:latin typeface="+mj-lt"/>
              <a:ea typeface="+mj-ea"/>
              <a:cs typeface="+mj-cs"/>
            </a:endParaRPr>
          </a:p>
        </p:txBody>
      </p:sp>
      <p:sp>
        <p:nvSpPr>
          <p:cNvPr id="5" name="TextBox 4"/>
          <p:cNvSpPr txBox="1"/>
          <p:nvPr/>
        </p:nvSpPr>
        <p:spPr>
          <a:xfrm>
            <a:off x="762000" y="1716088"/>
            <a:ext cx="2743200" cy="369332"/>
          </a:xfrm>
          <a:prstGeom prst="rect">
            <a:avLst/>
          </a:prstGeom>
          <a:solidFill>
            <a:schemeClr val="accent1">
              <a:lumMod val="40000"/>
              <a:lumOff val="60000"/>
            </a:schemeClr>
          </a:solidFill>
          <a:ln>
            <a:solidFill>
              <a:schemeClr val="tx1"/>
            </a:solidFill>
          </a:ln>
        </p:spPr>
        <p:txBody>
          <a:bodyPr>
            <a:spAutoFit/>
          </a:bodyPr>
          <a:lstStyle/>
          <a:p>
            <a:pPr algn="ctr">
              <a:defRPr/>
            </a:pPr>
            <a:r>
              <a:rPr lang="en-US" dirty="0"/>
              <a:t>Work</a:t>
            </a:r>
            <a:r>
              <a:rPr lang="en-US"/>
              <a:t>: </a:t>
            </a:r>
            <a:r>
              <a:rPr lang="en-US" i="1" smtClean="0"/>
              <a:t>Iliad</a:t>
            </a:r>
            <a:endParaRPr lang="en-US" dirty="0"/>
          </a:p>
        </p:txBody>
      </p:sp>
      <p:sp>
        <p:nvSpPr>
          <p:cNvPr id="6" name="TextBox 5"/>
          <p:cNvSpPr txBox="1"/>
          <p:nvPr/>
        </p:nvSpPr>
        <p:spPr>
          <a:xfrm>
            <a:off x="304800" y="5145088"/>
            <a:ext cx="2743200" cy="369332"/>
          </a:xfrm>
          <a:prstGeom prst="rect">
            <a:avLst/>
          </a:prstGeom>
          <a:solidFill>
            <a:schemeClr val="accent1">
              <a:lumMod val="40000"/>
              <a:lumOff val="60000"/>
            </a:schemeClr>
          </a:solidFill>
          <a:ln>
            <a:solidFill>
              <a:schemeClr val="tx1"/>
            </a:solidFill>
          </a:ln>
        </p:spPr>
        <p:txBody>
          <a:bodyPr>
            <a:spAutoFit/>
          </a:bodyPr>
          <a:lstStyle/>
          <a:p>
            <a:pPr algn="ctr">
              <a:defRPr/>
            </a:pPr>
            <a:r>
              <a:rPr lang="en-US" dirty="0"/>
              <a:t>Person</a:t>
            </a:r>
            <a:r>
              <a:rPr lang="en-US"/>
              <a:t>: </a:t>
            </a:r>
            <a:r>
              <a:rPr lang="en-US" smtClean="0"/>
              <a:t>Stephen Mitchell</a:t>
            </a:r>
            <a:endParaRPr lang="en-US" dirty="0"/>
          </a:p>
        </p:txBody>
      </p:sp>
      <p:sp>
        <p:nvSpPr>
          <p:cNvPr id="8" name="TextBox 7"/>
          <p:cNvSpPr txBox="1"/>
          <p:nvPr/>
        </p:nvSpPr>
        <p:spPr>
          <a:xfrm>
            <a:off x="6019800" y="1752600"/>
            <a:ext cx="2743200" cy="369332"/>
          </a:xfrm>
          <a:prstGeom prst="rect">
            <a:avLst/>
          </a:prstGeom>
          <a:solidFill>
            <a:schemeClr val="accent1">
              <a:lumMod val="40000"/>
              <a:lumOff val="60000"/>
            </a:schemeClr>
          </a:solidFill>
          <a:ln>
            <a:solidFill>
              <a:schemeClr val="tx1"/>
            </a:solidFill>
          </a:ln>
        </p:spPr>
        <p:txBody>
          <a:bodyPr>
            <a:spAutoFit/>
          </a:bodyPr>
          <a:lstStyle/>
          <a:p>
            <a:pPr algn="ctr">
              <a:defRPr/>
            </a:pPr>
            <a:r>
              <a:rPr lang="en-US" dirty="0"/>
              <a:t>Person</a:t>
            </a:r>
            <a:r>
              <a:rPr lang="en-US"/>
              <a:t>: </a:t>
            </a:r>
            <a:r>
              <a:rPr lang="en-US" i="1" smtClean="0"/>
              <a:t>Homer</a:t>
            </a:r>
            <a:endParaRPr lang="en-US" dirty="0"/>
          </a:p>
        </p:txBody>
      </p:sp>
      <p:sp>
        <p:nvSpPr>
          <p:cNvPr id="9" name="TextBox 8"/>
          <p:cNvSpPr txBox="1"/>
          <p:nvPr/>
        </p:nvSpPr>
        <p:spPr>
          <a:xfrm>
            <a:off x="5715000" y="3429000"/>
            <a:ext cx="2743200" cy="646331"/>
          </a:xfrm>
          <a:prstGeom prst="rect">
            <a:avLst/>
          </a:prstGeom>
          <a:solidFill>
            <a:schemeClr val="accent1">
              <a:lumMod val="40000"/>
              <a:lumOff val="60000"/>
            </a:schemeClr>
          </a:solidFill>
          <a:ln>
            <a:solidFill>
              <a:schemeClr val="tx1"/>
            </a:solidFill>
          </a:ln>
        </p:spPr>
        <p:txBody>
          <a:bodyPr>
            <a:spAutoFit/>
          </a:bodyPr>
          <a:lstStyle/>
          <a:p>
            <a:pPr algn="ctr">
              <a:defRPr/>
            </a:pPr>
            <a:r>
              <a:rPr lang="en-US" dirty="0"/>
              <a:t>Expression</a:t>
            </a:r>
            <a:r>
              <a:rPr lang="en-US"/>
              <a:t>: </a:t>
            </a:r>
            <a:r>
              <a:rPr lang="en-US" i="1" smtClean="0"/>
              <a:t>an English </a:t>
            </a:r>
            <a:r>
              <a:rPr lang="en-US" i="1"/>
              <a:t>expression</a:t>
            </a:r>
            <a:endParaRPr lang="en-US" dirty="0"/>
          </a:p>
        </p:txBody>
      </p:sp>
      <p:sp>
        <p:nvSpPr>
          <p:cNvPr id="10" name="TextBox 9"/>
          <p:cNvSpPr txBox="1"/>
          <p:nvPr/>
        </p:nvSpPr>
        <p:spPr>
          <a:xfrm>
            <a:off x="152400" y="3581400"/>
            <a:ext cx="2743200" cy="646113"/>
          </a:xfrm>
          <a:prstGeom prst="rect">
            <a:avLst/>
          </a:prstGeom>
          <a:solidFill>
            <a:schemeClr val="accent1">
              <a:lumMod val="40000"/>
              <a:lumOff val="60000"/>
            </a:schemeClr>
          </a:solidFill>
          <a:ln>
            <a:solidFill>
              <a:schemeClr val="tx1"/>
            </a:solidFill>
          </a:ln>
        </p:spPr>
        <p:txBody>
          <a:bodyPr>
            <a:spAutoFit/>
          </a:bodyPr>
          <a:lstStyle/>
          <a:p>
            <a:pPr algn="ctr">
              <a:defRPr/>
            </a:pPr>
            <a:r>
              <a:rPr lang="en-US" dirty="0"/>
              <a:t>Expression</a:t>
            </a:r>
            <a:r>
              <a:rPr lang="en-US"/>
              <a:t>: </a:t>
            </a:r>
            <a:r>
              <a:rPr lang="en-US" i="1" smtClean="0"/>
              <a:t>original Greek </a:t>
            </a:r>
            <a:r>
              <a:rPr lang="en-US" i="1"/>
              <a:t>Expression</a:t>
            </a:r>
            <a:endParaRPr lang="en-US" dirty="0"/>
          </a:p>
        </p:txBody>
      </p:sp>
      <p:cxnSp>
        <p:nvCxnSpPr>
          <p:cNvPr id="33" name="Straight Connector 32"/>
          <p:cNvCxnSpPr>
            <a:stCxn id="17426" idx="3"/>
            <a:endCxn id="8" idx="1"/>
          </p:cNvCxnSpPr>
          <p:nvPr/>
        </p:nvCxnSpPr>
        <p:spPr>
          <a:xfrm flipV="1">
            <a:off x="5715000" y="1937266"/>
            <a:ext cx="304800" cy="4393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7417" name="AutoShape 36"/>
          <p:cNvSpPr>
            <a:spLocks noChangeArrowheads="1"/>
          </p:cNvSpPr>
          <p:nvPr/>
        </p:nvSpPr>
        <p:spPr bwMode="auto">
          <a:xfrm>
            <a:off x="1143000" y="2667000"/>
            <a:ext cx="2590800" cy="474663"/>
          </a:xfrm>
          <a:prstGeom prst="flowChartDecision">
            <a:avLst/>
          </a:prstGeom>
          <a:solidFill>
            <a:srgbClr val="FF99CC"/>
          </a:solidFill>
          <a:ln w="9525">
            <a:solidFill>
              <a:srgbClr val="000000"/>
            </a:solidFill>
            <a:miter lim="800000"/>
            <a:headEnd/>
            <a:tailEnd/>
          </a:ln>
        </p:spPr>
        <p:txBody>
          <a:bodyPr/>
          <a:lstStyle/>
          <a:p>
            <a:pPr algn="ctr" eaLnBrk="1" hangingPunct="1"/>
            <a:r>
              <a:rPr lang="en-US" sz="1200">
                <a:cs typeface="Times New Roman" pitchFamily="18" charset="0"/>
              </a:rPr>
              <a:t>realized through</a:t>
            </a:r>
            <a:endParaRPr lang="en-US" sz="1200"/>
          </a:p>
        </p:txBody>
      </p:sp>
      <p:cxnSp>
        <p:nvCxnSpPr>
          <p:cNvPr id="40" name="Straight Connector 39"/>
          <p:cNvCxnSpPr>
            <a:stCxn id="5" idx="2"/>
            <a:endCxn id="17417" idx="0"/>
          </p:cNvCxnSpPr>
          <p:nvPr/>
        </p:nvCxnSpPr>
        <p:spPr>
          <a:xfrm>
            <a:off x="2133600" y="2085420"/>
            <a:ext cx="304800" cy="58158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a:stCxn id="17417" idx="2"/>
            <a:endCxn id="10" idx="0"/>
          </p:cNvCxnSpPr>
          <p:nvPr/>
        </p:nvCxnSpPr>
        <p:spPr>
          <a:xfrm rot="5400000">
            <a:off x="1761331" y="2904332"/>
            <a:ext cx="439737" cy="914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a:stCxn id="17424" idx="3"/>
            <a:endCxn id="9" idx="1"/>
          </p:cNvCxnSpPr>
          <p:nvPr/>
        </p:nvCxnSpPr>
        <p:spPr>
          <a:xfrm flipV="1">
            <a:off x="5448300" y="3752166"/>
            <a:ext cx="266700" cy="45788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7421" name="AutoShape 47"/>
          <p:cNvSpPr>
            <a:spLocks noChangeArrowheads="1"/>
          </p:cNvSpPr>
          <p:nvPr/>
        </p:nvSpPr>
        <p:spPr bwMode="auto">
          <a:xfrm>
            <a:off x="3505200" y="5087938"/>
            <a:ext cx="2476500" cy="474662"/>
          </a:xfrm>
          <a:prstGeom prst="flowChartDecision">
            <a:avLst/>
          </a:prstGeom>
          <a:solidFill>
            <a:srgbClr val="FF99CC"/>
          </a:solidFill>
          <a:ln w="9525">
            <a:solidFill>
              <a:srgbClr val="000000"/>
            </a:solidFill>
            <a:miter lim="800000"/>
            <a:headEnd/>
            <a:tailEnd/>
          </a:ln>
        </p:spPr>
        <p:txBody>
          <a:bodyPr/>
          <a:lstStyle/>
          <a:p>
            <a:pPr algn="ctr" eaLnBrk="1" hangingPunct="1"/>
            <a:r>
              <a:rPr lang="en-US" sz="1400">
                <a:cs typeface="Times New Roman" pitchFamily="18" charset="0"/>
              </a:rPr>
              <a:t>translated by</a:t>
            </a:r>
            <a:endParaRPr lang="en-US" sz="1400"/>
          </a:p>
        </p:txBody>
      </p:sp>
      <p:cxnSp>
        <p:nvCxnSpPr>
          <p:cNvPr id="52" name="Straight Connector 51"/>
          <p:cNvCxnSpPr>
            <a:stCxn id="9" idx="2"/>
            <a:endCxn id="17421" idx="3"/>
          </p:cNvCxnSpPr>
          <p:nvPr/>
        </p:nvCxnSpPr>
        <p:spPr>
          <a:xfrm flipH="1">
            <a:off x="5981700" y="4075331"/>
            <a:ext cx="1104900" cy="124993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a:stCxn id="17421" idx="1"/>
            <a:endCxn id="6" idx="3"/>
          </p:cNvCxnSpPr>
          <p:nvPr/>
        </p:nvCxnSpPr>
        <p:spPr>
          <a:xfrm flipH="1">
            <a:off x="3048000" y="5325269"/>
            <a:ext cx="457200" cy="448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7424" name="AutoShape 47"/>
          <p:cNvSpPr>
            <a:spLocks noChangeArrowheads="1"/>
          </p:cNvSpPr>
          <p:nvPr/>
        </p:nvSpPr>
        <p:spPr bwMode="auto">
          <a:xfrm>
            <a:off x="3200400" y="3771900"/>
            <a:ext cx="2247900" cy="876300"/>
          </a:xfrm>
          <a:prstGeom prst="flowChartDecision">
            <a:avLst/>
          </a:prstGeom>
          <a:solidFill>
            <a:srgbClr val="FF99CC"/>
          </a:solidFill>
          <a:ln w="9525">
            <a:solidFill>
              <a:srgbClr val="000000"/>
            </a:solidFill>
            <a:miter lim="800000"/>
            <a:headEnd/>
            <a:tailEnd/>
          </a:ln>
        </p:spPr>
        <p:txBody>
          <a:bodyPr/>
          <a:lstStyle/>
          <a:p>
            <a:pPr algn="ctr" eaLnBrk="1" hangingPunct="1"/>
            <a:r>
              <a:rPr lang="en-US" sz="1400">
                <a:cs typeface="Times New Roman" pitchFamily="18" charset="0"/>
              </a:rPr>
              <a:t>has a translation</a:t>
            </a:r>
            <a:endParaRPr lang="en-US" sz="1400"/>
          </a:p>
        </p:txBody>
      </p:sp>
      <p:cxnSp>
        <p:nvCxnSpPr>
          <p:cNvPr id="81" name="Straight Connector 80"/>
          <p:cNvCxnSpPr>
            <a:stCxn id="10" idx="3"/>
            <a:endCxn id="17424" idx="1"/>
          </p:cNvCxnSpPr>
          <p:nvPr/>
        </p:nvCxnSpPr>
        <p:spPr>
          <a:xfrm>
            <a:off x="2895600" y="3905250"/>
            <a:ext cx="30480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7426" name="AutoShape 47"/>
          <p:cNvSpPr>
            <a:spLocks noChangeArrowheads="1"/>
          </p:cNvSpPr>
          <p:nvPr/>
        </p:nvSpPr>
        <p:spPr bwMode="auto">
          <a:xfrm>
            <a:off x="3886200" y="1600200"/>
            <a:ext cx="1828800" cy="762000"/>
          </a:xfrm>
          <a:prstGeom prst="flowChartDecision">
            <a:avLst/>
          </a:prstGeom>
          <a:solidFill>
            <a:srgbClr val="FF99CC"/>
          </a:solidFill>
          <a:ln w="9525">
            <a:solidFill>
              <a:srgbClr val="000000"/>
            </a:solidFill>
            <a:miter lim="800000"/>
            <a:headEnd/>
            <a:tailEnd/>
          </a:ln>
        </p:spPr>
        <p:txBody>
          <a:bodyPr/>
          <a:lstStyle/>
          <a:p>
            <a:pPr algn="ctr" eaLnBrk="1" hangingPunct="1"/>
            <a:r>
              <a:rPr lang="en-US" sz="1400">
                <a:cs typeface="Times New Roman" pitchFamily="18" charset="0"/>
              </a:rPr>
              <a:t>created by</a:t>
            </a:r>
            <a:endParaRPr lang="en-US" sz="1400"/>
          </a:p>
        </p:txBody>
      </p:sp>
      <p:cxnSp>
        <p:nvCxnSpPr>
          <p:cNvPr id="17427" name="Straight Connector 38"/>
          <p:cNvCxnSpPr>
            <a:cxnSpLocks noChangeShapeType="1"/>
            <a:stCxn id="17426" idx="1"/>
            <a:endCxn id="5" idx="3"/>
          </p:cNvCxnSpPr>
          <p:nvPr/>
        </p:nvCxnSpPr>
        <p:spPr bwMode="auto">
          <a:xfrm flipH="1" flipV="1">
            <a:off x="3505200" y="1900754"/>
            <a:ext cx="381000" cy="80446"/>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17428" name="Straight Connector 43"/>
          <p:cNvCxnSpPr>
            <a:cxnSpLocks noChangeShapeType="1"/>
            <a:stCxn id="17417" idx="2"/>
            <a:endCxn id="9" idx="1"/>
          </p:cNvCxnSpPr>
          <p:nvPr/>
        </p:nvCxnSpPr>
        <p:spPr bwMode="auto">
          <a:xfrm>
            <a:off x="2438400" y="3141663"/>
            <a:ext cx="3276600" cy="610503"/>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2" name="Footer Placeholder 1"/>
          <p:cNvSpPr>
            <a:spLocks noGrp="1"/>
          </p:cNvSpPr>
          <p:nvPr>
            <p:ph type="ftr" sz="quarter" idx="11"/>
          </p:nvPr>
        </p:nvSpPr>
        <p:spPr/>
        <p:txBody>
          <a:bodyPr/>
          <a:lstStyle/>
          <a:p>
            <a:pPr>
              <a:defRPr/>
            </a:pPr>
            <a:r>
              <a:rPr lang="en-US" smtClean="0"/>
              <a:t>Module 6. Recording Relationships</a:t>
            </a:r>
            <a:endParaRPr lang="en-US"/>
          </a:p>
        </p:txBody>
      </p:sp>
      <p:sp>
        <p:nvSpPr>
          <p:cNvPr id="3" name="Slide Number Placeholder 2"/>
          <p:cNvSpPr>
            <a:spLocks noGrp="1"/>
          </p:cNvSpPr>
          <p:nvPr>
            <p:ph type="sldNum" sz="quarter" idx="12"/>
          </p:nvPr>
        </p:nvSpPr>
        <p:spPr/>
        <p:txBody>
          <a:bodyPr/>
          <a:lstStyle/>
          <a:p>
            <a:pPr>
              <a:defRPr/>
            </a:pPr>
            <a:fld id="{D60E2E09-3778-4AF9-B5F4-8BD3913D7D40}" type="slidenum">
              <a:rPr lang="en-US" smtClean="0"/>
              <a:pPr>
                <a:defRPr/>
              </a:pPr>
              <a:t>20</a:t>
            </a:fld>
            <a:endParaRPr lang="en-US"/>
          </a:p>
        </p:txBody>
      </p:sp>
    </p:spTree>
    <p:extLst>
      <p:ext uri="{BB962C8B-B14F-4D97-AF65-F5344CB8AC3E}">
        <p14:creationId xmlns:p14="http://schemas.microsoft.com/office/powerpoint/2010/main" val="39494542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Primary Relationship (one work)</a:t>
            </a:r>
            <a:br>
              <a:rPr lang="en-US" smtClean="0"/>
            </a:br>
            <a:r>
              <a:rPr lang="en-US" smtClean="0"/>
              <a:t>Authorized Access point</a:t>
            </a:r>
            <a:endParaRPr lang="en-US"/>
          </a:p>
        </p:txBody>
      </p:sp>
      <p:sp>
        <p:nvSpPr>
          <p:cNvPr id="6" name="Content Placeholder 2"/>
          <p:cNvSpPr txBox="1">
            <a:spLocks/>
          </p:cNvSpPr>
          <p:nvPr/>
        </p:nvSpPr>
        <p:spPr bwMode="auto">
          <a:xfrm>
            <a:off x="457200" y="1905000"/>
            <a:ext cx="8229600" cy="533400"/>
          </a:xfrm>
          <a:prstGeom prst="rect">
            <a:avLst/>
          </a:prstGeom>
          <a:noFill/>
          <a:ln>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Arial" charset="0"/>
              <a:buNone/>
            </a:pPr>
            <a:r>
              <a:rPr lang="en-US" sz="2000" smtClean="0"/>
              <a:t>Description of the work (authority record): authorized access point is in 100</a:t>
            </a:r>
          </a:p>
        </p:txBody>
      </p:sp>
      <p:sp>
        <p:nvSpPr>
          <p:cNvPr id="7" name="Content Placeholder 2"/>
          <p:cNvSpPr>
            <a:spLocks noGrp="1"/>
          </p:cNvSpPr>
          <p:nvPr>
            <p:ph idx="1"/>
          </p:nvPr>
        </p:nvSpPr>
        <p:spPr>
          <a:xfrm>
            <a:off x="457200" y="2819400"/>
            <a:ext cx="8229600" cy="1676400"/>
          </a:xfrm>
          <a:ln>
            <a:solidFill>
              <a:schemeClr val="tx1"/>
            </a:solidFill>
            <a:miter lim="800000"/>
            <a:headEnd/>
            <a:tailEnd/>
          </a:ln>
        </p:spPr>
        <p:txBody>
          <a:bodyPr/>
          <a:lstStyle/>
          <a:p>
            <a:pPr>
              <a:buNone/>
            </a:pPr>
            <a:r>
              <a:rPr lang="en-US" sz="1400" smtClean="0"/>
              <a:t>040		$a UPB $b eng </a:t>
            </a:r>
            <a:r>
              <a:rPr lang="en-US" sz="1400"/>
              <a:t>$e </a:t>
            </a:r>
            <a:r>
              <a:rPr lang="en-US" sz="1400" smtClean="0"/>
              <a:t>rda $</a:t>
            </a:r>
            <a:r>
              <a:rPr lang="en-US" sz="1400"/>
              <a:t>c UPB</a:t>
            </a:r>
            <a:endParaRPr lang="en-US" sz="1400" smtClean="0"/>
          </a:p>
          <a:p>
            <a:pPr>
              <a:buFont typeface="Arial" charset="0"/>
              <a:buNone/>
            </a:pPr>
            <a:r>
              <a:rPr lang="en-US" sz="1400" smtClean="0"/>
              <a:t>046		$k </a:t>
            </a:r>
            <a:r>
              <a:rPr lang="es-ES" sz="1400" smtClean="0"/>
              <a:t>1957</a:t>
            </a:r>
            <a:endParaRPr lang="en-US" sz="1400" smtClean="0"/>
          </a:p>
          <a:p>
            <a:pPr>
              <a:buFont typeface="Arial" charset="0"/>
              <a:buNone/>
            </a:pPr>
            <a:r>
              <a:rPr lang="en-US" sz="1400" smtClean="0"/>
              <a:t>100 1_ 	$a </a:t>
            </a:r>
            <a:r>
              <a:rPr lang="en-US" sz="1400" smtClean="0">
                <a:solidFill>
                  <a:srgbClr val="FF0000"/>
                </a:solidFill>
              </a:rPr>
              <a:t>Paz, Octavio, </a:t>
            </a:r>
            <a:r>
              <a:rPr lang="en-US" sz="1400" smtClean="0"/>
              <a:t>$d</a:t>
            </a:r>
            <a:r>
              <a:rPr lang="en-US" sz="1400" smtClean="0">
                <a:solidFill>
                  <a:srgbClr val="FF0000"/>
                </a:solidFill>
              </a:rPr>
              <a:t> 1914-1998</a:t>
            </a:r>
            <a:r>
              <a:rPr lang="en-US" sz="1400" smtClean="0"/>
              <a:t>. $t</a:t>
            </a:r>
            <a:r>
              <a:rPr lang="en-US" sz="1400" smtClean="0">
                <a:solidFill>
                  <a:srgbClr val="FF0000"/>
                </a:solidFill>
              </a:rPr>
              <a:t> Piedra de sol</a:t>
            </a:r>
          </a:p>
          <a:p>
            <a:pPr>
              <a:buFont typeface="Arial" charset="0"/>
              <a:buNone/>
            </a:pPr>
            <a:r>
              <a:rPr lang="en-US" sz="1400" smtClean="0"/>
              <a:t>370		$g Mexico</a:t>
            </a:r>
          </a:p>
          <a:p>
            <a:pPr>
              <a:buFont typeface="Arial" charset="0"/>
              <a:buNone/>
            </a:pPr>
            <a:r>
              <a:rPr lang="en-US" sz="1400" smtClean="0"/>
              <a:t>380		$a Poem</a:t>
            </a:r>
          </a:p>
          <a:p>
            <a:pPr>
              <a:buFont typeface="Arial" charset="0"/>
              <a:buNone/>
            </a:pPr>
            <a:r>
              <a:rPr lang="en-US" sz="1400" smtClean="0"/>
              <a:t>670		$a Piedra de sol, 1957</a:t>
            </a:r>
          </a:p>
        </p:txBody>
      </p:sp>
      <p:sp>
        <p:nvSpPr>
          <p:cNvPr id="4" name="Footer Placeholder 3"/>
          <p:cNvSpPr>
            <a:spLocks noGrp="1"/>
          </p:cNvSpPr>
          <p:nvPr>
            <p:ph type="ftr" sz="quarter" idx="11"/>
          </p:nvPr>
        </p:nvSpPr>
        <p:spPr/>
        <p:txBody>
          <a:bodyPr/>
          <a:lstStyle/>
          <a:p>
            <a:pPr>
              <a:defRPr/>
            </a:pPr>
            <a:r>
              <a:rPr lang="en-US" smtClean="0"/>
              <a:t>Module 6. Recording Relationships</a:t>
            </a:r>
            <a:endParaRPr lang="en-US"/>
          </a:p>
        </p:txBody>
      </p:sp>
      <p:sp>
        <p:nvSpPr>
          <p:cNvPr id="8" name="Slide Number Placeholder 7"/>
          <p:cNvSpPr>
            <a:spLocks noGrp="1"/>
          </p:cNvSpPr>
          <p:nvPr>
            <p:ph type="sldNum" sz="quarter" idx="12"/>
          </p:nvPr>
        </p:nvSpPr>
        <p:spPr/>
        <p:txBody>
          <a:bodyPr/>
          <a:lstStyle/>
          <a:p>
            <a:pPr>
              <a:defRPr/>
            </a:pPr>
            <a:fld id="{F8BDFA9F-5688-42AB-8285-2B1460E6331E}" type="slidenum">
              <a:rPr lang="en-US" smtClean="0"/>
              <a:pPr>
                <a:defRPr/>
              </a:pPr>
              <a:t>21</a:t>
            </a:fld>
            <a:endParaRPr lang="en-US"/>
          </a:p>
        </p:txBody>
      </p:sp>
    </p:spTree>
    <p:extLst>
      <p:ext uri="{BB962C8B-B14F-4D97-AF65-F5344CB8AC3E}">
        <p14:creationId xmlns:p14="http://schemas.microsoft.com/office/powerpoint/2010/main" val="262030123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Primary Relationship (one work)</a:t>
            </a:r>
            <a:br>
              <a:rPr lang="en-US" smtClean="0"/>
            </a:br>
            <a:r>
              <a:rPr lang="en-US" smtClean="0"/>
              <a:t>Authorized Access point</a:t>
            </a:r>
            <a:endParaRPr lang="en-US"/>
          </a:p>
        </p:txBody>
      </p:sp>
      <p:sp>
        <p:nvSpPr>
          <p:cNvPr id="6" name="Content Placeholder 2"/>
          <p:cNvSpPr txBox="1">
            <a:spLocks/>
          </p:cNvSpPr>
          <p:nvPr/>
        </p:nvSpPr>
        <p:spPr bwMode="auto">
          <a:xfrm>
            <a:off x="457200" y="1905000"/>
            <a:ext cx="8229600" cy="685800"/>
          </a:xfrm>
          <a:prstGeom prst="rect">
            <a:avLst/>
          </a:prstGeom>
          <a:noFill/>
          <a:ln>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Arial" charset="0"/>
              <a:buNone/>
            </a:pPr>
            <a:r>
              <a:rPr lang="en-US" sz="2000" smtClean="0"/>
              <a:t>Description of the expression (authority record): authorized access point is in 100</a:t>
            </a:r>
          </a:p>
        </p:txBody>
      </p:sp>
      <p:sp>
        <p:nvSpPr>
          <p:cNvPr id="7" name="Content Placeholder 2"/>
          <p:cNvSpPr>
            <a:spLocks noGrp="1"/>
          </p:cNvSpPr>
          <p:nvPr>
            <p:ph idx="1"/>
          </p:nvPr>
        </p:nvSpPr>
        <p:spPr>
          <a:xfrm>
            <a:off x="457200" y="2819400"/>
            <a:ext cx="8229600" cy="2209800"/>
          </a:xfrm>
          <a:ln>
            <a:solidFill>
              <a:schemeClr val="tx1"/>
            </a:solidFill>
            <a:miter lim="800000"/>
            <a:headEnd/>
            <a:tailEnd/>
          </a:ln>
        </p:spPr>
        <p:txBody>
          <a:bodyPr/>
          <a:lstStyle/>
          <a:p>
            <a:pPr marL="0" indent="0">
              <a:buNone/>
            </a:pPr>
            <a:r>
              <a:rPr lang="en-US" sz="1400"/>
              <a:t>040	$a UPB $b eng $e rda $c UPB </a:t>
            </a:r>
          </a:p>
          <a:p>
            <a:pPr marL="0" indent="0">
              <a:buNone/>
            </a:pPr>
            <a:r>
              <a:rPr lang="en-US" sz="1400"/>
              <a:t>046	$k </a:t>
            </a:r>
            <a:r>
              <a:rPr lang="es-ES" sz="1400"/>
              <a:t>1957</a:t>
            </a:r>
            <a:endParaRPr lang="en-US" sz="1400"/>
          </a:p>
          <a:p>
            <a:pPr marL="0" indent="0">
              <a:buNone/>
            </a:pPr>
            <a:r>
              <a:rPr lang="en-US" sz="1400"/>
              <a:t>100 1_  	$a </a:t>
            </a:r>
            <a:r>
              <a:rPr lang="en-US" sz="1400">
                <a:solidFill>
                  <a:srgbClr val="FF0000"/>
                </a:solidFill>
              </a:rPr>
              <a:t>Paz, Octavio, </a:t>
            </a:r>
            <a:r>
              <a:rPr lang="en-US" sz="1400"/>
              <a:t>$d</a:t>
            </a:r>
            <a:r>
              <a:rPr lang="en-US" sz="1400">
                <a:solidFill>
                  <a:srgbClr val="FF0000"/>
                </a:solidFill>
              </a:rPr>
              <a:t> 1914-1998.</a:t>
            </a:r>
            <a:r>
              <a:rPr lang="en-US" sz="1400"/>
              <a:t> $t </a:t>
            </a:r>
            <a:r>
              <a:rPr lang="en-US" sz="1400">
                <a:solidFill>
                  <a:srgbClr val="FF0000"/>
                </a:solidFill>
              </a:rPr>
              <a:t>Piedra de sol.</a:t>
            </a:r>
            <a:r>
              <a:rPr lang="en-US" sz="1400"/>
              <a:t> $l </a:t>
            </a:r>
            <a:r>
              <a:rPr lang="en-US" sz="1400">
                <a:solidFill>
                  <a:srgbClr val="FF0000"/>
                </a:solidFill>
              </a:rPr>
              <a:t>English</a:t>
            </a:r>
            <a:r>
              <a:rPr lang="en-US" sz="1400"/>
              <a:t> $s </a:t>
            </a:r>
            <a:r>
              <a:rPr lang="en-US" sz="1400">
                <a:solidFill>
                  <a:srgbClr val="FF0000"/>
                </a:solidFill>
              </a:rPr>
              <a:t>(Rukeyser)</a:t>
            </a:r>
          </a:p>
          <a:p>
            <a:pPr marL="0" indent="0">
              <a:buNone/>
            </a:pPr>
            <a:r>
              <a:rPr lang="en-US" sz="1400" smtClean="0"/>
              <a:t>377</a:t>
            </a:r>
            <a:r>
              <a:rPr lang="en-US" sz="1400"/>
              <a:t>	$a eng </a:t>
            </a:r>
          </a:p>
          <a:p>
            <a:pPr marL="0" indent="0">
              <a:buNone/>
            </a:pPr>
            <a:r>
              <a:rPr lang="en-US" sz="1400"/>
              <a:t>381	$a Rukeyser</a:t>
            </a:r>
          </a:p>
          <a:p>
            <a:pPr marL="0" indent="0">
              <a:buNone/>
            </a:pPr>
            <a:r>
              <a:rPr lang="en-US" sz="1400"/>
              <a:t>400 1_  	$a Paz, Octavio, $d 1914-1998. $t Sun stone</a:t>
            </a:r>
          </a:p>
          <a:p>
            <a:pPr marL="0" indent="0">
              <a:buNone/>
            </a:pPr>
            <a:r>
              <a:rPr lang="en-US" sz="1400"/>
              <a:t>500 1_	$w r $i Translator: $a Rukeyser, Muriel, $d 1913-1980</a:t>
            </a:r>
          </a:p>
          <a:p>
            <a:pPr marL="0" indent="0">
              <a:buNone/>
            </a:pPr>
            <a:r>
              <a:rPr lang="en-US" sz="1400"/>
              <a:t>670	$a Sun stone = Piedra de sol, 1957: $b title page (translation by Muriel Rukeyser</a:t>
            </a:r>
            <a:r>
              <a:rPr lang="en-US" sz="1400" b="1"/>
              <a:t>)</a:t>
            </a:r>
            <a:endParaRPr lang="en-US" sz="1400"/>
          </a:p>
        </p:txBody>
      </p:sp>
      <p:sp>
        <p:nvSpPr>
          <p:cNvPr id="4" name="Footer Placeholder 3"/>
          <p:cNvSpPr>
            <a:spLocks noGrp="1"/>
          </p:cNvSpPr>
          <p:nvPr>
            <p:ph type="ftr" sz="quarter" idx="11"/>
          </p:nvPr>
        </p:nvSpPr>
        <p:spPr/>
        <p:txBody>
          <a:bodyPr/>
          <a:lstStyle/>
          <a:p>
            <a:pPr>
              <a:defRPr/>
            </a:pPr>
            <a:r>
              <a:rPr lang="en-US" smtClean="0"/>
              <a:t>Module 6. Recording Relationships</a:t>
            </a:r>
            <a:endParaRPr lang="en-US"/>
          </a:p>
        </p:txBody>
      </p:sp>
      <p:sp>
        <p:nvSpPr>
          <p:cNvPr id="8" name="Slide Number Placeholder 7"/>
          <p:cNvSpPr>
            <a:spLocks noGrp="1"/>
          </p:cNvSpPr>
          <p:nvPr>
            <p:ph type="sldNum" sz="quarter" idx="12"/>
          </p:nvPr>
        </p:nvSpPr>
        <p:spPr/>
        <p:txBody>
          <a:bodyPr/>
          <a:lstStyle/>
          <a:p>
            <a:pPr>
              <a:defRPr/>
            </a:pPr>
            <a:fld id="{F8BDFA9F-5688-42AB-8285-2B1460E6331E}" type="slidenum">
              <a:rPr lang="en-US" smtClean="0"/>
              <a:pPr>
                <a:defRPr/>
              </a:pPr>
              <a:t>22</a:t>
            </a:fld>
            <a:endParaRPr lang="en-US"/>
          </a:p>
        </p:txBody>
      </p:sp>
    </p:spTree>
    <p:extLst>
      <p:ext uri="{BB962C8B-B14F-4D97-AF65-F5344CB8AC3E}">
        <p14:creationId xmlns:p14="http://schemas.microsoft.com/office/powerpoint/2010/main" val="334959578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Primary Relationship (one work)</a:t>
            </a:r>
            <a:br>
              <a:rPr lang="en-US" smtClean="0"/>
            </a:br>
            <a:r>
              <a:rPr lang="en-US" smtClean="0"/>
              <a:t>Authorized Access point</a:t>
            </a:r>
            <a:endParaRPr lang="en-US"/>
          </a:p>
        </p:txBody>
      </p:sp>
      <p:sp>
        <p:nvSpPr>
          <p:cNvPr id="5" name="Content Placeholder 2"/>
          <p:cNvSpPr>
            <a:spLocks noGrp="1"/>
          </p:cNvSpPr>
          <p:nvPr>
            <p:ph idx="1"/>
          </p:nvPr>
        </p:nvSpPr>
        <p:spPr>
          <a:xfrm>
            <a:off x="457200" y="3809999"/>
            <a:ext cx="6553200" cy="1297781"/>
          </a:xfrm>
          <a:ln>
            <a:solidFill>
              <a:schemeClr val="tx1"/>
            </a:solidFill>
            <a:miter lim="800000"/>
            <a:headEnd/>
            <a:tailEnd/>
          </a:ln>
        </p:spPr>
        <p:txBody>
          <a:bodyPr/>
          <a:lstStyle/>
          <a:p>
            <a:pPr marL="0" indent="0">
              <a:buNone/>
            </a:pPr>
            <a:r>
              <a:rPr lang="en-US" sz="1400" smtClean="0"/>
              <a:t>100 1_</a:t>
            </a:r>
            <a:r>
              <a:rPr lang="en-US" sz="1400"/>
              <a:t>	</a:t>
            </a:r>
            <a:r>
              <a:rPr lang="en-US" sz="1400" smtClean="0"/>
              <a:t>$a </a:t>
            </a:r>
            <a:r>
              <a:rPr lang="en-US" sz="1400">
                <a:solidFill>
                  <a:srgbClr val="FF0000"/>
                </a:solidFill>
              </a:rPr>
              <a:t>Paz, Octavio, </a:t>
            </a:r>
            <a:r>
              <a:rPr lang="en-US" sz="1400"/>
              <a:t>$d </a:t>
            </a:r>
            <a:r>
              <a:rPr lang="en-US" sz="1400">
                <a:solidFill>
                  <a:srgbClr val="FF0000"/>
                </a:solidFill>
              </a:rPr>
              <a:t>1914-1998</a:t>
            </a:r>
            <a:r>
              <a:rPr lang="en-US" sz="1400"/>
              <a:t>, $e author.	</a:t>
            </a:r>
          </a:p>
          <a:p>
            <a:pPr marL="0" indent="0">
              <a:buNone/>
            </a:pPr>
            <a:r>
              <a:rPr lang="en-US" sz="1400" smtClean="0"/>
              <a:t>240 10</a:t>
            </a:r>
            <a:r>
              <a:rPr lang="en-US" sz="1400"/>
              <a:t>	</a:t>
            </a:r>
            <a:r>
              <a:rPr lang="en-US" sz="1400" smtClean="0"/>
              <a:t>$a </a:t>
            </a:r>
            <a:r>
              <a:rPr lang="en-US" sz="1400">
                <a:solidFill>
                  <a:srgbClr val="FF0000"/>
                </a:solidFill>
              </a:rPr>
              <a:t>Piedra de sol. </a:t>
            </a:r>
            <a:r>
              <a:rPr lang="en-US" sz="1400"/>
              <a:t>$l</a:t>
            </a:r>
            <a:r>
              <a:rPr lang="en-US" sz="1400">
                <a:solidFill>
                  <a:srgbClr val="FF0000"/>
                </a:solidFill>
              </a:rPr>
              <a:t> English </a:t>
            </a:r>
            <a:r>
              <a:rPr lang="en-US" sz="1400"/>
              <a:t>$s</a:t>
            </a:r>
            <a:r>
              <a:rPr lang="en-US" sz="1400">
                <a:solidFill>
                  <a:srgbClr val="FF0000"/>
                </a:solidFill>
              </a:rPr>
              <a:t> (Rukeyser)</a:t>
            </a:r>
          </a:p>
          <a:p>
            <a:pPr marL="0" indent="0">
              <a:buNone/>
            </a:pPr>
            <a:r>
              <a:rPr lang="en-US" sz="1400" smtClean="0"/>
              <a:t>245 10	$a </a:t>
            </a:r>
            <a:r>
              <a:rPr lang="en-US" sz="1400"/>
              <a:t>Sun stone = $b Piedra de sol / $c Octavio Paz ; translation by Muriel Rukeyser.</a:t>
            </a:r>
          </a:p>
          <a:p>
            <a:pPr marL="0" indent="0">
              <a:buNone/>
            </a:pPr>
            <a:r>
              <a:rPr lang="en-US" sz="1400" smtClean="0"/>
              <a:t>...</a:t>
            </a:r>
            <a:endParaRPr lang="en-US" sz="1400"/>
          </a:p>
          <a:p>
            <a:pPr>
              <a:buFont typeface="Arial" charset="0"/>
              <a:buNone/>
            </a:pPr>
            <a:endParaRPr lang="en-US" sz="1400" smtClean="0"/>
          </a:p>
        </p:txBody>
      </p:sp>
      <p:sp>
        <p:nvSpPr>
          <p:cNvPr id="6" name="Content Placeholder 2"/>
          <p:cNvSpPr txBox="1">
            <a:spLocks/>
          </p:cNvSpPr>
          <p:nvPr/>
        </p:nvSpPr>
        <p:spPr bwMode="auto">
          <a:xfrm>
            <a:off x="457200" y="1905000"/>
            <a:ext cx="8229600" cy="1371600"/>
          </a:xfrm>
          <a:prstGeom prst="rect">
            <a:avLst/>
          </a:prstGeom>
          <a:noFill/>
          <a:ln>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Arial" charset="0"/>
              <a:buNone/>
            </a:pPr>
            <a:r>
              <a:rPr lang="en-US" sz="2000" smtClean="0"/>
              <a:t>Description of the resource (bibliographic record): authorized access point for the work is in 100 + 240 $a. This corresponds to the form found in the authority record, and links the description of the resource to the work and expression being described.</a:t>
            </a:r>
          </a:p>
        </p:txBody>
      </p:sp>
      <p:pic>
        <p:nvPicPr>
          <p:cNvPr id="7"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86600" y="3509962"/>
            <a:ext cx="1905000" cy="31956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3" name="Footer Placeholder 2"/>
          <p:cNvSpPr>
            <a:spLocks noGrp="1"/>
          </p:cNvSpPr>
          <p:nvPr>
            <p:ph type="ftr" sz="quarter" idx="11"/>
          </p:nvPr>
        </p:nvSpPr>
        <p:spPr/>
        <p:txBody>
          <a:bodyPr/>
          <a:lstStyle/>
          <a:p>
            <a:pPr>
              <a:defRPr/>
            </a:pPr>
            <a:r>
              <a:rPr lang="en-US" smtClean="0"/>
              <a:t>Module 6. Recording Relationships</a:t>
            </a:r>
            <a:endParaRPr lang="en-US"/>
          </a:p>
        </p:txBody>
      </p:sp>
      <p:sp>
        <p:nvSpPr>
          <p:cNvPr id="4" name="Slide Number Placeholder 3"/>
          <p:cNvSpPr>
            <a:spLocks noGrp="1"/>
          </p:cNvSpPr>
          <p:nvPr>
            <p:ph type="sldNum" sz="quarter" idx="12"/>
          </p:nvPr>
        </p:nvSpPr>
        <p:spPr/>
        <p:txBody>
          <a:bodyPr/>
          <a:lstStyle/>
          <a:p>
            <a:pPr>
              <a:defRPr/>
            </a:pPr>
            <a:fld id="{F8BDFA9F-5688-42AB-8285-2B1460E6331E}" type="slidenum">
              <a:rPr lang="en-US" smtClean="0"/>
              <a:pPr>
                <a:defRPr/>
              </a:pPr>
              <a:t>23</a:t>
            </a:fld>
            <a:endParaRPr lang="en-US"/>
          </a:p>
        </p:txBody>
      </p:sp>
    </p:spTree>
    <p:extLst>
      <p:ext uri="{BB962C8B-B14F-4D97-AF65-F5344CB8AC3E}">
        <p14:creationId xmlns:p14="http://schemas.microsoft.com/office/powerpoint/2010/main" val="116132981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Primary Relationship (one work)</a:t>
            </a:r>
            <a:br>
              <a:rPr lang="en-US" smtClean="0"/>
            </a:br>
            <a:r>
              <a:rPr lang="en-US" smtClean="0"/>
              <a:t>Authorized Access point</a:t>
            </a:r>
            <a:endParaRPr lang="en-US"/>
          </a:p>
        </p:txBody>
      </p:sp>
      <p:sp>
        <p:nvSpPr>
          <p:cNvPr id="5" name="Content Placeholder 2"/>
          <p:cNvSpPr>
            <a:spLocks noGrp="1"/>
          </p:cNvSpPr>
          <p:nvPr>
            <p:ph idx="1"/>
          </p:nvPr>
        </p:nvSpPr>
        <p:spPr>
          <a:xfrm>
            <a:off x="457200" y="3810000"/>
            <a:ext cx="6629400" cy="1219200"/>
          </a:xfrm>
          <a:ln>
            <a:solidFill>
              <a:schemeClr val="tx1"/>
            </a:solidFill>
            <a:miter lim="800000"/>
            <a:headEnd/>
            <a:tailEnd/>
          </a:ln>
        </p:spPr>
        <p:txBody>
          <a:bodyPr/>
          <a:lstStyle/>
          <a:p>
            <a:pPr marL="0" indent="0">
              <a:buNone/>
            </a:pPr>
            <a:r>
              <a:rPr lang="en-US" sz="1400" smtClean="0"/>
              <a:t>100 1_</a:t>
            </a:r>
            <a:r>
              <a:rPr lang="en-US" sz="1400"/>
              <a:t>	</a:t>
            </a:r>
            <a:r>
              <a:rPr lang="en-US" sz="1400" smtClean="0"/>
              <a:t>$a </a:t>
            </a:r>
            <a:r>
              <a:rPr lang="en-US" sz="1400">
                <a:solidFill>
                  <a:srgbClr val="FF0000"/>
                </a:solidFill>
              </a:rPr>
              <a:t>Paz, Octavio, </a:t>
            </a:r>
            <a:r>
              <a:rPr lang="en-US" sz="1400"/>
              <a:t>$d</a:t>
            </a:r>
            <a:r>
              <a:rPr lang="en-US" sz="1400">
                <a:solidFill>
                  <a:srgbClr val="FF0000"/>
                </a:solidFill>
              </a:rPr>
              <a:t> 1914-1998</a:t>
            </a:r>
            <a:r>
              <a:rPr lang="en-US" sz="1400"/>
              <a:t>, $e author.	</a:t>
            </a:r>
          </a:p>
          <a:p>
            <a:pPr marL="0" indent="0">
              <a:buNone/>
            </a:pPr>
            <a:r>
              <a:rPr lang="en-US" sz="1400" smtClean="0"/>
              <a:t>245 10	$a </a:t>
            </a:r>
            <a:r>
              <a:rPr lang="en-US" sz="1400" smtClean="0">
                <a:solidFill>
                  <a:srgbClr val="FF0000"/>
                </a:solidFill>
              </a:rPr>
              <a:t>Piedra </a:t>
            </a:r>
            <a:r>
              <a:rPr lang="en-US" sz="1400">
                <a:solidFill>
                  <a:srgbClr val="FF0000"/>
                </a:solidFill>
              </a:rPr>
              <a:t>de sol </a:t>
            </a:r>
            <a:r>
              <a:rPr lang="en-US" sz="1400"/>
              <a:t>/ $c Octavio </a:t>
            </a:r>
            <a:r>
              <a:rPr lang="en-US" sz="1400" smtClean="0"/>
              <a:t>Paz.</a:t>
            </a:r>
            <a:endParaRPr lang="en-US" sz="1400"/>
          </a:p>
          <a:p>
            <a:pPr marL="0" indent="0">
              <a:buNone/>
            </a:pPr>
            <a:r>
              <a:rPr lang="en-US" sz="1400" smtClean="0"/>
              <a:t>...</a:t>
            </a:r>
            <a:endParaRPr lang="en-US" sz="1400"/>
          </a:p>
          <a:p>
            <a:pPr>
              <a:buFont typeface="Arial" charset="0"/>
              <a:buNone/>
            </a:pPr>
            <a:endParaRPr lang="en-US" sz="1400" smtClean="0"/>
          </a:p>
        </p:txBody>
      </p:sp>
      <p:sp>
        <p:nvSpPr>
          <p:cNvPr id="6" name="Content Placeholder 2"/>
          <p:cNvSpPr txBox="1">
            <a:spLocks/>
          </p:cNvSpPr>
          <p:nvPr/>
        </p:nvSpPr>
        <p:spPr bwMode="auto">
          <a:xfrm>
            <a:off x="457200" y="1905000"/>
            <a:ext cx="8229600" cy="1600200"/>
          </a:xfrm>
          <a:prstGeom prst="rect">
            <a:avLst/>
          </a:prstGeom>
          <a:noFill/>
          <a:ln>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Arial" charset="0"/>
              <a:buNone/>
            </a:pPr>
            <a:r>
              <a:rPr lang="en-US" sz="2000" smtClean="0"/>
              <a:t>Short cut commonly used: Description of the resource: authorized access point for the work is in 100 + </a:t>
            </a:r>
            <a:r>
              <a:rPr lang="en-US" sz="2000" b="1" i="1" smtClean="0"/>
              <a:t>245</a:t>
            </a:r>
            <a:r>
              <a:rPr lang="en-US" sz="2000" smtClean="0"/>
              <a:t> $a. If this corresponds to the form found in the authority record, the description of the resource is considered linked to the </a:t>
            </a:r>
            <a:r>
              <a:rPr lang="en-US" sz="2000" i="1" smtClean="0"/>
              <a:t>work</a:t>
            </a:r>
            <a:r>
              <a:rPr lang="en-US" sz="2000" smtClean="0"/>
              <a:t> being described. Less of a clear link than using the controlled fields.</a:t>
            </a:r>
          </a:p>
        </p:txBody>
      </p:sp>
      <p:pic>
        <p:nvPicPr>
          <p:cNvPr id="7"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39000" y="3473450"/>
            <a:ext cx="1828800" cy="33083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3" name="Footer Placeholder 2"/>
          <p:cNvSpPr>
            <a:spLocks noGrp="1"/>
          </p:cNvSpPr>
          <p:nvPr>
            <p:ph type="ftr" sz="quarter" idx="11"/>
          </p:nvPr>
        </p:nvSpPr>
        <p:spPr/>
        <p:txBody>
          <a:bodyPr/>
          <a:lstStyle/>
          <a:p>
            <a:pPr>
              <a:defRPr/>
            </a:pPr>
            <a:r>
              <a:rPr lang="en-US" smtClean="0"/>
              <a:t>Module 6. Recording Relationships</a:t>
            </a:r>
            <a:endParaRPr lang="en-US"/>
          </a:p>
        </p:txBody>
      </p:sp>
      <p:sp>
        <p:nvSpPr>
          <p:cNvPr id="4" name="Slide Number Placeholder 3"/>
          <p:cNvSpPr>
            <a:spLocks noGrp="1"/>
          </p:cNvSpPr>
          <p:nvPr>
            <p:ph type="sldNum" sz="quarter" idx="12"/>
          </p:nvPr>
        </p:nvSpPr>
        <p:spPr/>
        <p:txBody>
          <a:bodyPr/>
          <a:lstStyle/>
          <a:p>
            <a:pPr>
              <a:defRPr/>
            </a:pPr>
            <a:fld id="{F8BDFA9F-5688-42AB-8285-2B1460E6331E}" type="slidenum">
              <a:rPr lang="en-US" smtClean="0"/>
              <a:pPr>
                <a:defRPr/>
              </a:pPr>
              <a:t>24</a:t>
            </a:fld>
            <a:endParaRPr lang="en-US"/>
          </a:p>
        </p:txBody>
      </p:sp>
    </p:spTree>
    <p:extLst>
      <p:ext uri="{BB962C8B-B14F-4D97-AF65-F5344CB8AC3E}">
        <p14:creationId xmlns:p14="http://schemas.microsoft.com/office/powerpoint/2010/main" val="86872841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sz="3200" smtClean="0"/>
              <a:t>Primary Relationship </a:t>
            </a:r>
            <a:br>
              <a:rPr lang="en-US" sz="3200" smtClean="0"/>
            </a:br>
            <a:r>
              <a:rPr lang="en-US" sz="3200" smtClean="0"/>
              <a:t>(more than one work </a:t>
            </a:r>
            <a:r>
              <a:rPr lang="en-US" sz="3200" i="1" smtClean="0"/>
              <a:t>or</a:t>
            </a:r>
            <a:r>
              <a:rPr lang="en-US" sz="3200" smtClean="0"/>
              <a:t> expression)</a:t>
            </a:r>
            <a:br>
              <a:rPr lang="en-US" sz="3200" smtClean="0"/>
            </a:br>
            <a:r>
              <a:rPr lang="en-US" sz="3200" smtClean="0"/>
              <a:t>Authorized Access point</a:t>
            </a:r>
            <a:endParaRPr lang="en-US" sz="3200"/>
          </a:p>
        </p:txBody>
      </p:sp>
      <p:sp>
        <p:nvSpPr>
          <p:cNvPr id="3" name="Content Placeholder 2"/>
          <p:cNvSpPr>
            <a:spLocks noGrp="1"/>
          </p:cNvSpPr>
          <p:nvPr>
            <p:ph idx="1"/>
          </p:nvPr>
        </p:nvSpPr>
        <p:spPr>
          <a:xfrm>
            <a:off x="457200" y="1600200"/>
            <a:ext cx="8229600" cy="4525963"/>
          </a:xfrm>
        </p:spPr>
        <p:txBody>
          <a:bodyPr/>
          <a:lstStyle/>
          <a:p>
            <a:r>
              <a:rPr lang="en-US" smtClean="0"/>
              <a:t>If the resource contains more than one work or expression, the 1XX/24X technique is not used. </a:t>
            </a:r>
          </a:p>
          <a:p>
            <a:r>
              <a:rPr lang="en-US" smtClean="0"/>
              <a:t>Authorized access point for each work or expression is recorded in 7XX field.</a:t>
            </a:r>
            <a:endParaRPr lang="en-US"/>
          </a:p>
        </p:txBody>
      </p:sp>
      <p:sp>
        <p:nvSpPr>
          <p:cNvPr id="4" name="Footer Placeholder 3"/>
          <p:cNvSpPr>
            <a:spLocks noGrp="1"/>
          </p:cNvSpPr>
          <p:nvPr>
            <p:ph type="ftr" sz="quarter" idx="11"/>
          </p:nvPr>
        </p:nvSpPr>
        <p:spPr/>
        <p:txBody>
          <a:bodyPr/>
          <a:lstStyle/>
          <a:p>
            <a:pPr>
              <a:defRPr/>
            </a:pPr>
            <a:r>
              <a:rPr lang="en-US" smtClean="0"/>
              <a:t>Module 6. Recording Relationships</a:t>
            </a:r>
            <a:endParaRPr lang="en-US"/>
          </a:p>
        </p:txBody>
      </p:sp>
      <p:sp>
        <p:nvSpPr>
          <p:cNvPr id="8" name="Slide Number Placeholder 7"/>
          <p:cNvSpPr>
            <a:spLocks noGrp="1"/>
          </p:cNvSpPr>
          <p:nvPr>
            <p:ph type="sldNum" sz="quarter" idx="12"/>
          </p:nvPr>
        </p:nvSpPr>
        <p:spPr/>
        <p:txBody>
          <a:bodyPr/>
          <a:lstStyle/>
          <a:p>
            <a:pPr>
              <a:defRPr/>
            </a:pPr>
            <a:fld id="{F8BDFA9F-5688-42AB-8285-2B1460E6331E}" type="slidenum">
              <a:rPr lang="en-US" smtClean="0"/>
              <a:pPr>
                <a:defRPr/>
              </a:pPr>
              <a:t>25</a:t>
            </a:fld>
            <a:endParaRPr lang="en-US"/>
          </a:p>
        </p:txBody>
      </p:sp>
    </p:spTree>
    <p:extLst>
      <p:ext uri="{BB962C8B-B14F-4D97-AF65-F5344CB8AC3E}">
        <p14:creationId xmlns:p14="http://schemas.microsoft.com/office/powerpoint/2010/main" val="342427799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sz="3200" smtClean="0"/>
              <a:t>Primary Relationship </a:t>
            </a:r>
            <a:br>
              <a:rPr lang="en-US" sz="3200" smtClean="0"/>
            </a:br>
            <a:r>
              <a:rPr lang="en-US" sz="3200" smtClean="0"/>
              <a:t>(more than one work </a:t>
            </a:r>
            <a:r>
              <a:rPr lang="en-US" sz="3200" i="1" smtClean="0"/>
              <a:t>or</a:t>
            </a:r>
            <a:r>
              <a:rPr lang="en-US" sz="3200" smtClean="0"/>
              <a:t> expression)</a:t>
            </a:r>
            <a:br>
              <a:rPr lang="en-US" sz="3200" smtClean="0"/>
            </a:br>
            <a:r>
              <a:rPr lang="en-US" sz="3200" smtClean="0"/>
              <a:t>Authorized Access point</a:t>
            </a:r>
            <a:endParaRPr lang="en-US" sz="3200"/>
          </a:p>
        </p:txBody>
      </p:sp>
      <p:sp>
        <p:nvSpPr>
          <p:cNvPr id="3" name="Content Placeholder 2"/>
          <p:cNvSpPr>
            <a:spLocks noGrp="1"/>
          </p:cNvSpPr>
          <p:nvPr>
            <p:ph idx="1"/>
          </p:nvPr>
        </p:nvSpPr>
        <p:spPr>
          <a:xfrm>
            <a:off x="457200" y="1600200"/>
            <a:ext cx="8229600" cy="4525963"/>
          </a:xfrm>
        </p:spPr>
        <p:txBody>
          <a:bodyPr/>
          <a:lstStyle/>
          <a:p>
            <a:pPr marL="0" indent="0">
              <a:buNone/>
            </a:pPr>
            <a:r>
              <a:rPr lang="en-US" sz="2000" b="1" smtClean="0"/>
              <a:t>AACR2</a:t>
            </a:r>
          </a:p>
          <a:p>
            <a:pPr marL="0" indent="0">
              <a:buNone/>
            </a:pPr>
            <a:r>
              <a:rPr lang="en-US" sz="2000"/>
              <a:t>100 </a:t>
            </a:r>
            <a:r>
              <a:rPr lang="en-US" sz="2000" smtClean="0"/>
              <a:t>1_</a:t>
            </a:r>
            <a:r>
              <a:rPr lang="en-US" sz="2000"/>
              <a:t>	$a </a:t>
            </a:r>
            <a:r>
              <a:rPr lang="en-US" sz="2000">
                <a:solidFill>
                  <a:srgbClr val="FF0000"/>
                </a:solidFill>
              </a:rPr>
              <a:t>Silva, </a:t>
            </a:r>
            <a:r>
              <a:rPr lang="en-US" sz="2000" smtClean="0">
                <a:solidFill>
                  <a:srgbClr val="FF0000"/>
                </a:solidFill>
              </a:rPr>
              <a:t>Julian, $d 1927- </a:t>
            </a:r>
          </a:p>
          <a:p>
            <a:pPr marL="0" indent="0">
              <a:buNone/>
            </a:pPr>
            <a:r>
              <a:rPr lang="en-US" sz="2000" smtClean="0"/>
              <a:t>240 </a:t>
            </a:r>
            <a:r>
              <a:rPr lang="en-US" sz="2000"/>
              <a:t>10	$a </a:t>
            </a:r>
            <a:r>
              <a:rPr lang="en-US" sz="2000">
                <a:solidFill>
                  <a:srgbClr val="FF0000"/>
                </a:solidFill>
              </a:rPr>
              <a:t>Gunnysack castle </a:t>
            </a:r>
            <a:endParaRPr lang="en-US" sz="2000" smtClean="0">
              <a:solidFill>
                <a:srgbClr val="FF0000"/>
              </a:solidFill>
            </a:endParaRPr>
          </a:p>
          <a:p>
            <a:pPr marL="0" indent="0">
              <a:buNone/>
            </a:pPr>
            <a:r>
              <a:rPr lang="en-US" sz="2000" smtClean="0"/>
              <a:t>245 </a:t>
            </a:r>
            <a:r>
              <a:rPr lang="en-US" sz="2000"/>
              <a:t>10	$a Distant music </a:t>
            </a:r>
            <a:r>
              <a:rPr lang="en-US" sz="2000" smtClean="0"/>
              <a:t>: $b two </a:t>
            </a:r>
            <a:r>
              <a:rPr lang="en-US" sz="2000"/>
              <a:t>novels </a:t>
            </a:r>
            <a:r>
              <a:rPr lang="en-US" sz="2000" smtClean="0"/>
              <a:t>/ $c Julian </a:t>
            </a:r>
            <a:r>
              <a:rPr lang="en-US" sz="2000"/>
              <a:t>Silva</a:t>
            </a:r>
            <a:r>
              <a:rPr lang="en-US" sz="2000" smtClean="0"/>
              <a:t>.</a:t>
            </a:r>
          </a:p>
          <a:p>
            <a:pPr marL="0" indent="0">
              <a:buNone/>
            </a:pPr>
            <a:r>
              <a:rPr lang="en-US" sz="2000" smtClean="0"/>
              <a:t>700 12	$a </a:t>
            </a:r>
            <a:r>
              <a:rPr lang="en-US" sz="2000">
                <a:solidFill>
                  <a:srgbClr val="FF0000"/>
                </a:solidFill>
              </a:rPr>
              <a:t>Silva, Julian, $d 1927- </a:t>
            </a:r>
            <a:r>
              <a:rPr lang="en-US" sz="2000" smtClean="0">
                <a:solidFill>
                  <a:srgbClr val="FF0000"/>
                </a:solidFill>
              </a:rPr>
              <a:t>$t Death of Mae Ramos</a:t>
            </a:r>
            <a:r>
              <a:rPr lang="en-US" sz="2000" smtClean="0"/>
              <a:t>.</a:t>
            </a:r>
            <a:endParaRPr lang="en-US" sz="2000"/>
          </a:p>
          <a:p>
            <a:pPr marL="0" indent="0">
              <a:buNone/>
            </a:pPr>
            <a:endParaRPr lang="en-US" sz="2000" smtClean="0"/>
          </a:p>
          <a:p>
            <a:pPr marL="0" indent="0">
              <a:buNone/>
            </a:pPr>
            <a:r>
              <a:rPr lang="en-US" sz="2000" b="1" smtClean="0"/>
              <a:t>RDA</a:t>
            </a:r>
          </a:p>
          <a:p>
            <a:pPr marL="0" indent="0">
              <a:buNone/>
            </a:pPr>
            <a:r>
              <a:rPr lang="en-US" sz="2000"/>
              <a:t>100 </a:t>
            </a:r>
            <a:r>
              <a:rPr lang="en-US" sz="2000" smtClean="0"/>
              <a:t>1_</a:t>
            </a:r>
            <a:r>
              <a:rPr lang="en-US" sz="2000"/>
              <a:t>	$a Silva, Julian, $d 1927- </a:t>
            </a:r>
            <a:r>
              <a:rPr lang="en-US" sz="2000" smtClean="0"/>
              <a:t>$e author.</a:t>
            </a:r>
            <a:endParaRPr lang="en-US" sz="2000"/>
          </a:p>
          <a:p>
            <a:pPr marL="0" indent="0">
              <a:buNone/>
            </a:pPr>
            <a:r>
              <a:rPr lang="en-US" sz="2000" smtClean="0"/>
              <a:t>245 </a:t>
            </a:r>
            <a:r>
              <a:rPr lang="en-US" sz="2000"/>
              <a:t>10	$a Distant music : $b two novels / $c Julian Silva</a:t>
            </a:r>
            <a:r>
              <a:rPr lang="en-US" sz="2000" smtClean="0"/>
              <a:t>.</a:t>
            </a:r>
          </a:p>
          <a:p>
            <a:pPr marL="0" indent="0">
              <a:buNone/>
            </a:pPr>
            <a:r>
              <a:rPr lang="en-US" sz="2000"/>
              <a:t>700 12	</a:t>
            </a:r>
            <a:r>
              <a:rPr lang="en-US" sz="2000" smtClean="0"/>
              <a:t>$i Container of (work): $a </a:t>
            </a:r>
            <a:r>
              <a:rPr lang="en-US" sz="2000">
                <a:solidFill>
                  <a:srgbClr val="FF0000"/>
                </a:solidFill>
              </a:rPr>
              <a:t>Silva, Julian, $d 1927- $t Gunnysack </a:t>
            </a:r>
            <a:r>
              <a:rPr lang="en-US" sz="2000" smtClean="0">
                <a:solidFill>
                  <a:srgbClr val="FF0000"/>
                </a:solidFill>
              </a:rPr>
              <a:t>castle</a:t>
            </a:r>
            <a:r>
              <a:rPr lang="en-US" sz="2000" smtClean="0"/>
              <a:t>.</a:t>
            </a:r>
            <a:endParaRPr lang="en-US" sz="2000"/>
          </a:p>
          <a:p>
            <a:pPr marL="914400" indent="-914400">
              <a:buNone/>
            </a:pPr>
            <a:r>
              <a:rPr lang="en-US" sz="2000"/>
              <a:t>700 12	</a:t>
            </a:r>
            <a:r>
              <a:rPr lang="en-US" sz="2000" smtClean="0"/>
              <a:t>$i Container of (work): $a </a:t>
            </a:r>
            <a:r>
              <a:rPr lang="en-US" sz="2000">
                <a:solidFill>
                  <a:srgbClr val="FF0000"/>
                </a:solidFill>
              </a:rPr>
              <a:t>Silva, Julian, $d 1927- $t Death of Mae Ramos</a:t>
            </a:r>
            <a:r>
              <a:rPr lang="en-US" sz="2000" smtClean="0"/>
              <a:t>.</a:t>
            </a:r>
            <a:endParaRPr lang="en-US" sz="2000"/>
          </a:p>
          <a:p>
            <a:pPr marL="0" indent="0">
              <a:buNone/>
            </a:pPr>
            <a:endParaRPr lang="en-US" sz="2400"/>
          </a:p>
        </p:txBody>
      </p:sp>
      <p:sp>
        <p:nvSpPr>
          <p:cNvPr id="4" name="Footer Placeholder 3"/>
          <p:cNvSpPr>
            <a:spLocks noGrp="1"/>
          </p:cNvSpPr>
          <p:nvPr>
            <p:ph type="ftr" sz="quarter" idx="11"/>
          </p:nvPr>
        </p:nvSpPr>
        <p:spPr/>
        <p:txBody>
          <a:bodyPr/>
          <a:lstStyle/>
          <a:p>
            <a:pPr>
              <a:defRPr/>
            </a:pPr>
            <a:r>
              <a:rPr lang="en-US" smtClean="0"/>
              <a:t>Module 6. Recording Relationships</a:t>
            </a:r>
            <a:endParaRPr lang="en-US"/>
          </a:p>
        </p:txBody>
      </p:sp>
      <p:sp>
        <p:nvSpPr>
          <p:cNvPr id="5" name="Slide Number Placeholder 4"/>
          <p:cNvSpPr>
            <a:spLocks noGrp="1"/>
          </p:cNvSpPr>
          <p:nvPr>
            <p:ph type="sldNum" sz="quarter" idx="12"/>
          </p:nvPr>
        </p:nvSpPr>
        <p:spPr/>
        <p:txBody>
          <a:bodyPr/>
          <a:lstStyle/>
          <a:p>
            <a:pPr>
              <a:defRPr/>
            </a:pPr>
            <a:fld id="{F8BDFA9F-5688-42AB-8285-2B1460E6331E}" type="slidenum">
              <a:rPr lang="en-US" smtClean="0"/>
              <a:pPr>
                <a:defRPr/>
              </a:pPr>
              <a:t>26</a:t>
            </a:fld>
            <a:endParaRPr lang="en-US"/>
          </a:p>
        </p:txBody>
      </p:sp>
    </p:spTree>
    <p:extLst>
      <p:ext uri="{BB962C8B-B14F-4D97-AF65-F5344CB8AC3E}">
        <p14:creationId xmlns:p14="http://schemas.microsoft.com/office/powerpoint/2010/main" val="82464460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sz="2000" smtClean="0"/>
              <a:t>Primary Relationship </a:t>
            </a:r>
            <a:br>
              <a:rPr lang="en-US" sz="2000" smtClean="0"/>
            </a:br>
            <a:r>
              <a:rPr lang="en-US" sz="2000" smtClean="0"/>
              <a:t>(more than one work </a:t>
            </a:r>
            <a:r>
              <a:rPr lang="en-US" sz="2000" i="1" smtClean="0"/>
              <a:t>or</a:t>
            </a:r>
            <a:r>
              <a:rPr lang="en-US" sz="2000" smtClean="0"/>
              <a:t> expression)</a:t>
            </a:r>
            <a:br>
              <a:rPr lang="en-US" sz="2000" smtClean="0"/>
            </a:br>
            <a:r>
              <a:rPr lang="en-US" sz="2000" smtClean="0"/>
              <a:t>Authorized Access point</a:t>
            </a:r>
            <a:endParaRPr lang="en-US" sz="2000"/>
          </a:p>
        </p:txBody>
      </p:sp>
      <p:sp>
        <p:nvSpPr>
          <p:cNvPr id="3" name="Content Placeholder 2"/>
          <p:cNvSpPr>
            <a:spLocks noGrp="1"/>
          </p:cNvSpPr>
          <p:nvPr>
            <p:ph idx="1"/>
          </p:nvPr>
        </p:nvSpPr>
        <p:spPr>
          <a:xfrm>
            <a:off x="457200" y="1066800"/>
            <a:ext cx="8229600" cy="5059363"/>
          </a:xfrm>
        </p:spPr>
        <p:txBody>
          <a:bodyPr/>
          <a:lstStyle/>
          <a:p>
            <a:pPr marL="0" indent="0">
              <a:buNone/>
            </a:pPr>
            <a:r>
              <a:rPr lang="en-US" sz="1600" b="1" smtClean="0"/>
              <a:t>AACR2</a:t>
            </a:r>
          </a:p>
          <a:p>
            <a:pPr marL="0" indent="0">
              <a:buNone/>
            </a:pPr>
            <a:r>
              <a:rPr lang="en-US" sz="1600"/>
              <a:t>100 </a:t>
            </a:r>
            <a:r>
              <a:rPr lang="en-US" sz="1600" smtClean="0"/>
              <a:t>1_</a:t>
            </a:r>
            <a:r>
              <a:rPr lang="en-US" sz="1600"/>
              <a:t>	$a </a:t>
            </a:r>
            <a:r>
              <a:rPr lang="en-US" sz="1600">
                <a:solidFill>
                  <a:srgbClr val="FF0000"/>
                </a:solidFill>
              </a:rPr>
              <a:t>López Colomé, </a:t>
            </a:r>
            <a:r>
              <a:rPr lang="en-US" sz="1600" smtClean="0">
                <a:solidFill>
                  <a:srgbClr val="FF0000"/>
                </a:solidFill>
              </a:rPr>
              <a:t>Pura, $d 1952-</a:t>
            </a:r>
            <a:endParaRPr lang="en-US" sz="1600">
              <a:solidFill>
                <a:srgbClr val="FF0000"/>
              </a:solidFill>
            </a:endParaRPr>
          </a:p>
          <a:p>
            <a:pPr marL="0" indent="0">
              <a:buNone/>
            </a:pPr>
            <a:r>
              <a:rPr lang="en-US" sz="1600"/>
              <a:t>240 10	$a </a:t>
            </a:r>
            <a:r>
              <a:rPr lang="en-US" sz="1600">
                <a:solidFill>
                  <a:srgbClr val="FF0000"/>
                </a:solidFill>
              </a:rPr>
              <a:t>Santo y seña</a:t>
            </a:r>
            <a:r>
              <a:rPr lang="en-US" sz="1600" smtClean="0">
                <a:solidFill>
                  <a:srgbClr val="FF0000"/>
                </a:solidFill>
              </a:rPr>
              <a:t>. $l English </a:t>
            </a:r>
            <a:r>
              <a:rPr lang="en-US" sz="1600">
                <a:solidFill>
                  <a:srgbClr val="FF0000"/>
                </a:solidFill>
              </a:rPr>
              <a:t>&amp; </a:t>
            </a:r>
            <a:r>
              <a:rPr lang="en-US" sz="1600" smtClean="0">
                <a:solidFill>
                  <a:srgbClr val="FF0000"/>
                </a:solidFill>
              </a:rPr>
              <a:t>Spanish</a:t>
            </a:r>
          </a:p>
          <a:p>
            <a:pPr marL="0" indent="0">
              <a:buNone/>
            </a:pPr>
            <a:r>
              <a:rPr lang="en-US" sz="1600"/>
              <a:t>245 10	$a Watchword </a:t>
            </a:r>
            <a:r>
              <a:rPr lang="en-US" sz="1600" smtClean="0"/>
              <a:t>/ $c Pura </a:t>
            </a:r>
            <a:r>
              <a:rPr lang="en-US" sz="1600"/>
              <a:t>López Colomé ; translated by Forrest Gander</a:t>
            </a:r>
            <a:r>
              <a:rPr lang="en-US" sz="1600" smtClean="0"/>
              <a:t>.</a:t>
            </a:r>
          </a:p>
          <a:p>
            <a:pPr marL="0" indent="0">
              <a:buNone/>
            </a:pPr>
            <a:endParaRPr lang="en-US" sz="1600" smtClean="0"/>
          </a:p>
          <a:p>
            <a:pPr marL="0" indent="0">
              <a:buNone/>
            </a:pPr>
            <a:r>
              <a:rPr lang="en-US" sz="1600" b="1" smtClean="0"/>
              <a:t>RDA</a:t>
            </a:r>
          </a:p>
          <a:p>
            <a:pPr marL="0" indent="0">
              <a:buNone/>
            </a:pPr>
            <a:r>
              <a:rPr lang="en-US" sz="1600"/>
              <a:t>100 </a:t>
            </a:r>
            <a:r>
              <a:rPr lang="en-US" sz="1600" smtClean="0"/>
              <a:t>1_</a:t>
            </a:r>
            <a:r>
              <a:rPr lang="en-US" sz="1600"/>
              <a:t>	$a López Colomé, Pura, $d </a:t>
            </a:r>
            <a:r>
              <a:rPr lang="en-US" sz="1600" smtClean="0"/>
              <a:t>1952- $e author.</a:t>
            </a:r>
            <a:endParaRPr lang="en-US" sz="1600"/>
          </a:p>
          <a:p>
            <a:pPr marL="0" indent="0">
              <a:buNone/>
            </a:pPr>
            <a:r>
              <a:rPr lang="en-US" sz="1600" smtClean="0"/>
              <a:t>245 </a:t>
            </a:r>
            <a:r>
              <a:rPr lang="en-US" sz="1600"/>
              <a:t>10	$a Watchword / $c Pura López Colomé ; translated by Forrest Gander</a:t>
            </a:r>
            <a:r>
              <a:rPr lang="en-US" sz="1600" smtClean="0"/>
              <a:t>.</a:t>
            </a:r>
          </a:p>
          <a:p>
            <a:pPr marL="914400" indent="-914400">
              <a:buNone/>
            </a:pPr>
            <a:r>
              <a:rPr lang="en-US" sz="1600" smtClean="0"/>
              <a:t>700 12	</a:t>
            </a:r>
            <a:r>
              <a:rPr lang="en-US" sz="1600"/>
              <a:t> $i Container of </a:t>
            </a:r>
            <a:r>
              <a:rPr lang="en-US" sz="1600" smtClean="0"/>
              <a:t>(expression): </a:t>
            </a:r>
            <a:r>
              <a:rPr lang="en-US" sz="1600"/>
              <a:t>$a </a:t>
            </a:r>
            <a:r>
              <a:rPr lang="en-US" sz="1600">
                <a:solidFill>
                  <a:srgbClr val="FF0000"/>
                </a:solidFill>
              </a:rPr>
              <a:t>López Colomé, Pura, $d </a:t>
            </a:r>
            <a:r>
              <a:rPr lang="en-US" sz="1600" smtClean="0">
                <a:solidFill>
                  <a:srgbClr val="FF0000"/>
                </a:solidFill>
              </a:rPr>
              <a:t>1952- $t </a:t>
            </a:r>
            <a:r>
              <a:rPr lang="en-US" sz="1600">
                <a:solidFill>
                  <a:srgbClr val="FF0000"/>
                </a:solidFill>
              </a:rPr>
              <a:t>Santo y </a:t>
            </a:r>
            <a:r>
              <a:rPr lang="en-US" sz="1600" smtClean="0">
                <a:solidFill>
                  <a:srgbClr val="FF0000"/>
                </a:solidFill>
              </a:rPr>
              <a:t>seña. $l Spanish. </a:t>
            </a:r>
          </a:p>
          <a:p>
            <a:pPr marL="914400" indent="-914400">
              <a:buNone/>
            </a:pPr>
            <a:r>
              <a:rPr lang="en-US" sz="1600" smtClean="0"/>
              <a:t>700 </a:t>
            </a:r>
            <a:r>
              <a:rPr lang="en-US" sz="1600"/>
              <a:t>12	 $i Container of </a:t>
            </a:r>
            <a:r>
              <a:rPr lang="en-US" sz="1600" smtClean="0"/>
              <a:t>(expression): </a:t>
            </a:r>
            <a:r>
              <a:rPr lang="en-US" sz="1600"/>
              <a:t>$a </a:t>
            </a:r>
            <a:r>
              <a:rPr lang="en-US" sz="1600">
                <a:solidFill>
                  <a:srgbClr val="FF0000"/>
                </a:solidFill>
              </a:rPr>
              <a:t>López Colomé, Pura, $d 1952- $t Santo y seña</a:t>
            </a:r>
            <a:r>
              <a:rPr lang="en-US" sz="1600" smtClean="0">
                <a:solidFill>
                  <a:srgbClr val="FF0000"/>
                </a:solidFill>
              </a:rPr>
              <a:t>. $l English.</a:t>
            </a:r>
          </a:p>
          <a:p>
            <a:pPr marL="0" indent="0">
              <a:buNone/>
            </a:pPr>
            <a:r>
              <a:rPr lang="en-US" sz="1600"/>
              <a:t>	</a:t>
            </a:r>
            <a:r>
              <a:rPr lang="en-US" sz="1600" b="1" i="1" smtClean="0"/>
              <a:t>OR</a:t>
            </a:r>
            <a:endParaRPr lang="en-US" sz="1600" i="1"/>
          </a:p>
          <a:p>
            <a:pPr marL="0" indent="0">
              <a:buNone/>
            </a:pPr>
            <a:r>
              <a:rPr lang="en-US" sz="1600"/>
              <a:t>100 1_	$a López Colomé, Pura, $d 1952- $e author.</a:t>
            </a:r>
          </a:p>
          <a:p>
            <a:pPr marL="0" indent="0">
              <a:buNone/>
            </a:pPr>
            <a:r>
              <a:rPr lang="en-US" sz="1600"/>
              <a:t>245 10	$a Watchword / $c Pura López Colomé ; translated by Forrest Gander.</a:t>
            </a:r>
          </a:p>
          <a:p>
            <a:pPr marL="0" indent="0">
              <a:buNone/>
            </a:pPr>
            <a:r>
              <a:rPr lang="en-US" sz="1600" smtClean="0"/>
              <a:t>700 </a:t>
            </a:r>
            <a:r>
              <a:rPr lang="en-US" sz="1600"/>
              <a:t>12	 $i Container of (work): $a </a:t>
            </a:r>
            <a:r>
              <a:rPr lang="en-US" sz="1600">
                <a:solidFill>
                  <a:srgbClr val="FF0000"/>
                </a:solidFill>
              </a:rPr>
              <a:t>López Colomé, Pura, $d 1952- $t Santo y seña.</a:t>
            </a:r>
          </a:p>
          <a:p>
            <a:pPr marL="914400" indent="-914400">
              <a:buNone/>
            </a:pPr>
            <a:r>
              <a:rPr lang="en-US" sz="1600"/>
              <a:t>700 12	 $i Container of </a:t>
            </a:r>
            <a:r>
              <a:rPr lang="en-US" sz="1600" smtClean="0"/>
              <a:t>(expression): </a:t>
            </a:r>
            <a:r>
              <a:rPr lang="en-US" sz="1600"/>
              <a:t>$a </a:t>
            </a:r>
            <a:r>
              <a:rPr lang="en-US" sz="1600">
                <a:solidFill>
                  <a:srgbClr val="FF0000"/>
                </a:solidFill>
              </a:rPr>
              <a:t>López Colomé, Pura, $d 1952- $t Santo y seña. $l English.</a:t>
            </a:r>
          </a:p>
          <a:p>
            <a:pPr marL="0" indent="0">
              <a:buNone/>
            </a:pPr>
            <a:endParaRPr lang="en-US" sz="2400"/>
          </a:p>
        </p:txBody>
      </p:sp>
      <p:sp>
        <p:nvSpPr>
          <p:cNvPr id="4" name="Footer Placeholder 3"/>
          <p:cNvSpPr>
            <a:spLocks noGrp="1"/>
          </p:cNvSpPr>
          <p:nvPr>
            <p:ph type="ftr" sz="quarter" idx="11"/>
          </p:nvPr>
        </p:nvSpPr>
        <p:spPr/>
        <p:txBody>
          <a:bodyPr/>
          <a:lstStyle/>
          <a:p>
            <a:pPr>
              <a:defRPr/>
            </a:pPr>
            <a:r>
              <a:rPr lang="en-US" smtClean="0"/>
              <a:t>Module 6. Recording Relationships</a:t>
            </a:r>
            <a:endParaRPr lang="en-US"/>
          </a:p>
        </p:txBody>
      </p:sp>
      <p:sp>
        <p:nvSpPr>
          <p:cNvPr id="5" name="Slide Number Placeholder 4"/>
          <p:cNvSpPr>
            <a:spLocks noGrp="1"/>
          </p:cNvSpPr>
          <p:nvPr>
            <p:ph type="sldNum" sz="quarter" idx="12"/>
          </p:nvPr>
        </p:nvSpPr>
        <p:spPr/>
        <p:txBody>
          <a:bodyPr/>
          <a:lstStyle/>
          <a:p>
            <a:pPr>
              <a:defRPr/>
            </a:pPr>
            <a:fld id="{F8BDFA9F-5688-42AB-8285-2B1460E6331E}" type="slidenum">
              <a:rPr lang="en-US" smtClean="0"/>
              <a:pPr>
                <a:defRPr/>
              </a:pPr>
              <a:t>27</a:t>
            </a:fld>
            <a:endParaRPr lang="en-US"/>
          </a:p>
        </p:txBody>
      </p:sp>
    </p:spTree>
    <p:extLst>
      <p:ext uri="{BB962C8B-B14F-4D97-AF65-F5344CB8AC3E}">
        <p14:creationId xmlns:p14="http://schemas.microsoft.com/office/powerpoint/2010/main" val="273219632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sz="3200" smtClean="0"/>
              <a:t>Relationships between resources and Persons, Families, Corporate Bodies</a:t>
            </a:r>
          </a:p>
        </p:txBody>
      </p:sp>
      <p:sp>
        <p:nvSpPr>
          <p:cNvPr id="16387" name="Content Placeholder 2"/>
          <p:cNvSpPr>
            <a:spLocks noGrp="1"/>
          </p:cNvSpPr>
          <p:nvPr>
            <p:ph idx="1"/>
          </p:nvPr>
        </p:nvSpPr>
        <p:spPr/>
        <p:txBody>
          <a:bodyPr/>
          <a:lstStyle/>
          <a:p>
            <a:endParaRPr lang="en-US" smtClean="0"/>
          </a:p>
          <a:p>
            <a:r>
              <a:rPr lang="en-US" smtClean="0"/>
              <a:t>A resource is a work, expression, manifestation, or item.</a:t>
            </a:r>
          </a:p>
          <a:p>
            <a:r>
              <a:rPr lang="en-US" smtClean="0"/>
              <a:t>RDA 18-22 describe how to relate resources to persons, families, or corporate bodies.</a:t>
            </a:r>
          </a:p>
        </p:txBody>
      </p:sp>
      <p:sp>
        <p:nvSpPr>
          <p:cNvPr id="2" name="Footer Placeholder 1"/>
          <p:cNvSpPr>
            <a:spLocks noGrp="1"/>
          </p:cNvSpPr>
          <p:nvPr>
            <p:ph type="ftr" sz="quarter" idx="11"/>
          </p:nvPr>
        </p:nvSpPr>
        <p:spPr/>
        <p:txBody>
          <a:bodyPr/>
          <a:lstStyle/>
          <a:p>
            <a:pPr>
              <a:defRPr/>
            </a:pPr>
            <a:r>
              <a:rPr lang="en-US" smtClean="0"/>
              <a:t>Module 6. Recording Relationships</a:t>
            </a:r>
            <a:endParaRPr lang="en-US"/>
          </a:p>
        </p:txBody>
      </p:sp>
      <p:sp>
        <p:nvSpPr>
          <p:cNvPr id="3" name="Slide Number Placeholder 2"/>
          <p:cNvSpPr>
            <a:spLocks noGrp="1"/>
          </p:cNvSpPr>
          <p:nvPr>
            <p:ph type="sldNum" sz="quarter" idx="12"/>
          </p:nvPr>
        </p:nvSpPr>
        <p:spPr/>
        <p:txBody>
          <a:bodyPr/>
          <a:lstStyle/>
          <a:p>
            <a:pPr>
              <a:defRPr/>
            </a:pPr>
            <a:fld id="{F8BDFA9F-5688-42AB-8285-2B1460E6331E}" type="slidenum">
              <a:rPr lang="en-US" smtClean="0"/>
              <a:pPr>
                <a:defRPr/>
              </a:pPr>
              <a:t>28</a:t>
            </a:fld>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smtClean="0"/>
              <a:t>Core relationship</a:t>
            </a:r>
          </a:p>
        </p:txBody>
      </p:sp>
      <p:sp>
        <p:nvSpPr>
          <p:cNvPr id="17411" name="Content Placeholder 2"/>
          <p:cNvSpPr>
            <a:spLocks noGrp="1"/>
          </p:cNvSpPr>
          <p:nvPr>
            <p:ph idx="1"/>
          </p:nvPr>
        </p:nvSpPr>
        <p:spPr/>
        <p:txBody>
          <a:bodyPr/>
          <a:lstStyle/>
          <a:p>
            <a:r>
              <a:rPr lang="en-US" smtClean="0"/>
              <a:t>There is only one core (required) relationship: the relationship between the creator of a work and the work. Expressing other relationships is optional (RDA 18.3)</a:t>
            </a:r>
          </a:p>
          <a:p>
            <a:r>
              <a:rPr lang="en-US" smtClean="0"/>
              <a:t>If there are more than one creator, only the relationship to the creator having principal responsibility, or named first, is required.</a:t>
            </a:r>
          </a:p>
        </p:txBody>
      </p:sp>
      <p:sp>
        <p:nvSpPr>
          <p:cNvPr id="2" name="Footer Placeholder 1"/>
          <p:cNvSpPr>
            <a:spLocks noGrp="1"/>
          </p:cNvSpPr>
          <p:nvPr>
            <p:ph type="ftr" sz="quarter" idx="11"/>
          </p:nvPr>
        </p:nvSpPr>
        <p:spPr/>
        <p:txBody>
          <a:bodyPr/>
          <a:lstStyle/>
          <a:p>
            <a:pPr>
              <a:defRPr/>
            </a:pPr>
            <a:r>
              <a:rPr lang="en-US" smtClean="0"/>
              <a:t>Module 6. Recording Relationships</a:t>
            </a:r>
            <a:endParaRPr lang="en-US"/>
          </a:p>
        </p:txBody>
      </p:sp>
      <p:sp>
        <p:nvSpPr>
          <p:cNvPr id="3" name="Slide Number Placeholder 2"/>
          <p:cNvSpPr>
            <a:spLocks noGrp="1"/>
          </p:cNvSpPr>
          <p:nvPr>
            <p:ph type="sldNum" sz="quarter" idx="12"/>
          </p:nvPr>
        </p:nvSpPr>
        <p:spPr/>
        <p:txBody>
          <a:bodyPr/>
          <a:lstStyle/>
          <a:p>
            <a:pPr>
              <a:defRPr/>
            </a:pPr>
            <a:fld id="{F8BDFA9F-5688-42AB-8285-2B1460E6331E}" type="slidenum">
              <a:rPr lang="en-US" smtClean="0"/>
              <a:pPr>
                <a:defRPr/>
              </a:pPr>
              <a:t>29</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7"/>
          <p:cNvSpPr>
            <a:spLocks noGrp="1"/>
          </p:cNvSpPr>
          <p:nvPr>
            <p:ph type="title"/>
          </p:nvPr>
        </p:nvSpPr>
        <p:spPr/>
        <p:txBody>
          <a:bodyPr/>
          <a:lstStyle/>
          <a:p>
            <a:pPr eaLnBrk="1" hangingPunct="1"/>
            <a:r>
              <a:rPr lang="en-US" smtClean="0"/>
              <a:t>Entity-Relationship Diagram</a:t>
            </a:r>
          </a:p>
        </p:txBody>
      </p:sp>
      <p:sp>
        <p:nvSpPr>
          <p:cNvPr id="10" name="Rectangle 9"/>
          <p:cNvSpPr/>
          <p:nvPr/>
        </p:nvSpPr>
        <p:spPr>
          <a:xfrm>
            <a:off x="990600" y="2438400"/>
            <a:ext cx="3505200" cy="914400"/>
          </a:xfrm>
          <a:prstGeom prst="rect">
            <a:avLst/>
          </a:prstGeom>
          <a:solidFill>
            <a:schemeClr val="accent1">
              <a:lumMod val="40000"/>
              <a:lumOff val="60000"/>
            </a:schemeClr>
          </a:solidFill>
          <a:ln>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mtClean="0">
                <a:solidFill>
                  <a:schemeClr val="tx1"/>
                </a:solidFill>
              </a:rPr>
              <a:t>Entity 1</a:t>
            </a:r>
            <a:endParaRPr lang="en-US" dirty="0">
              <a:solidFill>
                <a:schemeClr val="tx1"/>
              </a:solidFill>
            </a:endParaRPr>
          </a:p>
        </p:txBody>
      </p:sp>
      <p:sp>
        <p:nvSpPr>
          <p:cNvPr id="11" name="Rectangle 10"/>
          <p:cNvSpPr/>
          <p:nvPr/>
        </p:nvSpPr>
        <p:spPr>
          <a:xfrm>
            <a:off x="3733800" y="4800600"/>
            <a:ext cx="3581400" cy="914400"/>
          </a:xfrm>
          <a:prstGeom prst="rect">
            <a:avLst/>
          </a:prstGeom>
          <a:solidFill>
            <a:schemeClr val="accent1">
              <a:lumMod val="40000"/>
              <a:lumOff val="6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mtClean="0">
                <a:solidFill>
                  <a:schemeClr val="tx1"/>
                </a:solidFill>
              </a:rPr>
              <a:t>Entity 2</a:t>
            </a:r>
            <a:endParaRPr lang="en-US" dirty="0">
              <a:solidFill>
                <a:schemeClr val="tx1"/>
              </a:solidFill>
            </a:endParaRPr>
          </a:p>
        </p:txBody>
      </p:sp>
      <p:sp>
        <p:nvSpPr>
          <p:cNvPr id="4101" name="AutoShape 47"/>
          <p:cNvSpPr>
            <a:spLocks noChangeArrowheads="1"/>
          </p:cNvSpPr>
          <p:nvPr/>
        </p:nvSpPr>
        <p:spPr bwMode="auto">
          <a:xfrm>
            <a:off x="2971800" y="3886200"/>
            <a:ext cx="2819400" cy="474663"/>
          </a:xfrm>
          <a:prstGeom prst="flowChartDecision">
            <a:avLst/>
          </a:prstGeom>
          <a:solidFill>
            <a:srgbClr val="FF99CC"/>
          </a:solidFill>
          <a:ln w="9525">
            <a:solidFill>
              <a:srgbClr val="000000"/>
            </a:solidFill>
            <a:miter lim="800000"/>
            <a:headEnd/>
            <a:tailEnd/>
          </a:ln>
        </p:spPr>
        <p:txBody>
          <a:bodyPr/>
          <a:lstStyle/>
          <a:p>
            <a:pPr algn="ctr" eaLnBrk="1" hangingPunct="1"/>
            <a:r>
              <a:rPr lang="en-US" sz="1400" smtClean="0"/>
              <a:t>Relationship</a:t>
            </a:r>
            <a:endParaRPr lang="en-US" sz="1400"/>
          </a:p>
        </p:txBody>
      </p:sp>
      <p:sp>
        <p:nvSpPr>
          <p:cNvPr id="4102" name="Oval 33"/>
          <p:cNvSpPr>
            <a:spLocks noChangeArrowheads="1"/>
          </p:cNvSpPr>
          <p:nvPr/>
        </p:nvSpPr>
        <p:spPr bwMode="auto">
          <a:xfrm>
            <a:off x="5062538" y="2133600"/>
            <a:ext cx="2024062" cy="549275"/>
          </a:xfrm>
          <a:prstGeom prst="ellipse">
            <a:avLst/>
          </a:prstGeom>
          <a:solidFill>
            <a:srgbClr val="CCFFCC"/>
          </a:solidFill>
          <a:ln w="9525">
            <a:solidFill>
              <a:srgbClr val="000000"/>
            </a:solidFill>
            <a:round/>
            <a:headEnd/>
            <a:tailEnd/>
          </a:ln>
        </p:spPr>
        <p:txBody>
          <a:bodyPr/>
          <a:lstStyle/>
          <a:p>
            <a:pPr algn="ctr"/>
            <a:r>
              <a:rPr lang="en-US" smtClean="0"/>
              <a:t>Attribute 1</a:t>
            </a:r>
            <a:endParaRPr lang="en-US"/>
          </a:p>
        </p:txBody>
      </p:sp>
      <p:sp>
        <p:nvSpPr>
          <p:cNvPr id="4103" name="Oval 33"/>
          <p:cNvSpPr>
            <a:spLocks noChangeArrowheads="1"/>
          </p:cNvSpPr>
          <p:nvPr/>
        </p:nvSpPr>
        <p:spPr bwMode="auto">
          <a:xfrm>
            <a:off x="5062538" y="2803525"/>
            <a:ext cx="2024062" cy="549275"/>
          </a:xfrm>
          <a:prstGeom prst="ellipse">
            <a:avLst/>
          </a:prstGeom>
          <a:solidFill>
            <a:srgbClr val="CCFFCC"/>
          </a:solidFill>
          <a:ln w="9525">
            <a:solidFill>
              <a:srgbClr val="000000"/>
            </a:solidFill>
            <a:round/>
            <a:headEnd/>
            <a:tailEnd/>
          </a:ln>
        </p:spPr>
        <p:txBody>
          <a:bodyPr/>
          <a:lstStyle/>
          <a:p>
            <a:pPr algn="ctr"/>
            <a:r>
              <a:rPr lang="en-US" smtClean="0"/>
              <a:t>Attribute 2</a:t>
            </a:r>
            <a:endParaRPr lang="en-US"/>
          </a:p>
        </p:txBody>
      </p:sp>
      <p:sp>
        <p:nvSpPr>
          <p:cNvPr id="4104" name="Oval 33"/>
          <p:cNvSpPr>
            <a:spLocks noChangeArrowheads="1"/>
          </p:cNvSpPr>
          <p:nvPr/>
        </p:nvSpPr>
        <p:spPr bwMode="auto">
          <a:xfrm>
            <a:off x="914400" y="4343400"/>
            <a:ext cx="2024063" cy="549275"/>
          </a:xfrm>
          <a:prstGeom prst="ellipse">
            <a:avLst/>
          </a:prstGeom>
          <a:solidFill>
            <a:srgbClr val="CCFFCC"/>
          </a:solidFill>
          <a:ln w="9525">
            <a:solidFill>
              <a:srgbClr val="000000"/>
            </a:solidFill>
            <a:round/>
            <a:headEnd/>
            <a:tailEnd/>
          </a:ln>
        </p:spPr>
        <p:txBody>
          <a:bodyPr/>
          <a:lstStyle/>
          <a:p>
            <a:pPr algn="ctr"/>
            <a:r>
              <a:rPr lang="en-US" smtClean="0"/>
              <a:t>Attribute 1</a:t>
            </a:r>
            <a:endParaRPr lang="en-US"/>
          </a:p>
        </p:txBody>
      </p:sp>
      <p:sp>
        <p:nvSpPr>
          <p:cNvPr id="4105" name="Oval 33"/>
          <p:cNvSpPr>
            <a:spLocks noChangeArrowheads="1"/>
          </p:cNvSpPr>
          <p:nvPr/>
        </p:nvSpPr>
        <p:spPr bwMode="auto">
          <a:xfrm>
            <a:off x="914400" y="5013325"/>
            <a:ext cx="2024063" cy="549275"/>
          </a:xfrm>
          <a:prstGeom prst="ellipse">
            <a:avLst/>
          </a:prstGeom>
          <a:solidFill>
            <a:srgbClr val="CCFFCC"/>
          </a:solidFill>
          <a:ln w="9525">
            <a:solidFill>
              <a:srgbClr val="000000"/>
            </a:solidFill>
            <a:round/>
            <a:headEnd/>
            <a:tailEnd/>
          </a:ln>
        </p:spPr>
        <p:txBody>
          <a:bodyPr/>
          <a:lstStyle/>
          <a:p>
            <a:pPr algn="ctr"/>
            <a:r>
              <a:rPr lang="en-US" smtClean="0"/>
              <a:t>Attribute 2</a:t>
            </a:r>
            <a:endParaRPr lang="en-US"/>
          </a:p>
        </p:txBody>
      </p:sp>
      <p:cxnSp>
        <p:nvCxnSpPr>
          <p:cNvPr id="4106" name="Straight Connector 20"/>
          <p:cNvCxnSpPr>
            <a:cxnSpLocks noChangeShapeType="1"/>
            <a:stCxn id="4102" idx="2"/>
            <a:endCxn id="10" idx="3"/>
          </p:cNvCxnSpPr>
          <p:nvPr/>
        </p:nvCxnSpPr>
        <p:spPr bwMode="auto">
          <a:xfrm rot="10800000" flipV="1">
            <a:off x="4495800" y="2408238"/>
            <a:ext cx="566738" cy="487362"/>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4107" name="Straight Connector 23"/>
          <p:cNvCxnSpPr>
            <a:cxnSpLocks noChangeShapeType="1"/>
            <a:stCxn id="4103" idx="2"/>
            <a:endCxn id="10" idx="3"/>
          </p:cNvCxnSpPr>
          <p:nvPr/>
        </p:nvCxnSpPr>
        <p:spPr bwMode="auto">
          <a:xfrm rot="10800000">
            <a:off x="4495800" y="2895600"/>
            <a:ext cx="566738" cy="182563"/>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4108" name="Straight Connector 27"/>
          <p:cNvCxnSpPr>
            <a:cxnSpLocks noChangeShapeType="1"/>
            <a:stCxn id="10" idx="2"/>
            <a:endCxn id="4101" idx="0"/>
          </p:cNvCxnSpPr>
          <p:nvPr/>
        </p:nvCxnSpPr>
        <p:spPr bwMode="auto">
          <a:xfrm rot="16200000" flipH="1">
            <a:off x="3295650" y="2800350"/>
            <a:ext cx="533400" cy="16383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4109" name="Straight Connector 30"/>
          <p:cNvCxnSpPr>
            <a:cxnSpLocks noChangeShapeType="1"/>
            <a:endCxn id="4101" idx="2"/>
          </p:cNvCxnSpPr>
          <p:nvPr/>
        </p:nvCxnSpPr>
        <p:spPr bwMode="auto">
          <a:xfrm rot="10800000">
            <a:off x="4381500" y="4360863"/>
            <a:ext cx="1257300" cy="439737"/>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4110" name="Straight Connector 33"/>
          <p:cNvCxnSpPr>
            <a:cxnSpLocks noChangeShapeType="1"/>
            <a:stCxn id="4104" idx="6"/>
            <a:endCxn id="11" idx="1"/>
          </p:cNvCxnSpPr>
          <p:nvPr/>
        </p:nvCxnSpPr>
        <p:spPr bwMode="auto">
          <a:xfrm>
            <a:off x="2938463" y="4618038"/>
            <a:ext cx="795337" cy="639762"/>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4111" name="Straight Connector 39"/>
          <p:cNvCxnSpPr>
            <a:cxnSpLocks noChangeShapeType="1"/>
            <a:stCxn id="4105" idx="6"/>
            <a:endCxn id="11" idx="1"/>
          </p:cNvCxnSpPr>
          <p:nvPr/>
        </p:nvCxnSpPr>
        <p:spPr bwMode="auto">
          <a:xfrm flipV="1">
            <a:off x="2938463" y="5257800"/>
            <a:ext cx="795337" cy="30163"/>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2" name="Footer Placeholder 1"/>
          <p:cNvSpPr>
            <a:spLocks noGrp="1"/>
          </p:cNvSpPr>
          <p:nvPr>
            <p:ph type="ftr" sz="quarter" idx="11"/>
          </p:nvPr>
        </p:nvSpPr>
        <p:spPr/>
        <p:txBody>
          <a:bodyPr/>
          <a:lstStyle/>
          <a:p>
            <a:pPr>
              <a:defRPr/>
            </a:pPr>
            <a:r>
              <a:rPr lang="en-US" smtClean="0"/>
              <a:t>Module 6. Recording Relationships</a:t>
            </a:r>
            <a:endParaRPr lang="en-US"/>
          </a:p>
        </p:txBody>
      </p:sp>
      <p:sp>
        <p:nvSpPr>
          <p:cNvPr id="3" name="Slide Number Placeholder 2"/>
          <p:cNvSpPr>
            <a:spLocks noGrp="1"/>
          </p:cNvSpPr>
          <p:nvPr>
            <p:ph type="sldNum" sz="quarter" idx="12"/>
          </p:nvPr>
        </p:nvSpPr>
        <p:spPr/>
        <p:txBody>
          <a:bodyPr/>
          <a:lstStyle/>
          <a:p>
            <a:pPr>
              <a:defRPr/>
            </a:pPr>
            <a:fld id="{215BB508-51F7-462A-A129-1C575FAD5D1B}"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Title 1"/>
          <p:cNvSpPr>
            <a:spLocks noGrp="1"/>
          </p:cNvSpPr>
          <p:nvPr>
            <p:ph type="title"/>
          </p:nvPr>
        </p:nvSpPr>
        <p:spPr/>
        <p:txBody>
          <a:bodyPr/>
          <a:lstStyle/>
          <a:p>
            <a:r>
              <a:rPr lang="en-US" smtClean="0"/>
              <a:t>Creator on the Bibliographic Record</a:t>
            </a:r>
          </a:p>
        </p:txBody>
      </p:sp>
      <p:sp>
        <p:nvSpPr>
          <p:cNvPr id="132099" name="Content Placeholder 2"/>
          <p:cNvSpPr>
            <a:spLocks noGrp="1"/>
          </p:cNvSpPr>
          <p:nvPr>
            <p:ph idx="1"/>
          </p:nvPr>
        </p:nvSpPr>
        <p:spPr/>
        <p:txBody>
          <a:bodyPr/>
          <a:lstStyle/>
          <a:p>
            <a:r>
              <a:rPr lang="en-US" smtClean="0"/>
              <a:t>RDA does not have the concept of main entry, but it does have the concept of principal responsibility</a:t>
            </a:r>
          </a:p>
          <a:p>
            <a:r>
              <a:rPr lang="en-US" smtClean="0"/>
              <a:t>RDA has the same categories as AACR2:</a:t>
            </a:r>
          </a:p>
          <a:p>
            <a:pPr lvl="1"/>
            <a:r>
              <a:rPr lang="en-US" smtClean="0"/>
              <a:t>Works created by one person, family, or corporate body (RDA 6.27.1.2)</a:t>
            </a:r>
          </a:p>
          <a:p>
            <a:pPr lvl="1"/>
            <a:r>
              <a:rPr lang="en-US" smtClean="0"/>
              <a:t>Collaborative works (RDA 6.27.1.3)</a:t>
            </a:r>
          </a:p>
          <a:p>
            <a:pPr lvl="1"/>
            <a:r>
              <a:rPr lang="en-US" smtClean="0"/>
              <a:t>Compilations of works by different persons, families, or corporate bodies (RDA 6.27.1.4)</a:t>
            </a:r>
          </a:p>
        </p:txBody>
      </p:sp>
      <p:sp>
        <p:nvSpPr>
          <p:cNvPr id="2" name="Footer Placeholder 1"/>
          <p:cNvSpPr>
            <a:spLocks noGrp="1"/>
          </p:cNvSpPr>
          <p:nvPr>
            <p:ph type="ftr" sz="quarter" idx="11"/>
          </p:nvPr>
        </p:nvSpPr>
        <p:spPr/>
        <p:txBody>
          <a:bodyPr/>
          <a:lstStyle/>
          <a:p>
            <a:pPr>
              <a:defRPr/>
            </a:pPr>
            <a:r>
              <a:rPr lang="en-US" smtClean="0"/>
              <a:t>Module 6. Recording Relationships</a:t>
            </a:r>
            <a:endParaRPr lang="en-US"/>
          </a:p>
        </p:txBody>
      </p:sp>
      <p:sp>
        <p:nvSpPr>
          <p:cNvPr id="3" name="Slide Number Placeholder 2"/>
          <p:cNvSpPr>
            <a:spLocks noGrp="1"/>
          </p:cNvSpPr>
          <p:nvPr>
            <p:ph type="sldNum" sz="quarter" idx="12"/>
          </p:nvPr>
        </p:nvSpPr>
        <p:spPr/>
        <p:txBody>
          <a:bodyPr/>
          <a:lstStyle/>
          <a:p>
            <a:pPr>
              <a:defRPr/>
            </a:pPr>
            <a:fld id="{F8BDFA9F-5688-42AB-8285-2B1460E6331E}" type="slidenum">
              <a:rPr lang="en-US" smtClean="0"/>
              <a:pPr>
                <a:defRPr/>
              </a:pPr>
              <a:t>30</a:t>
            </a:fld>
            <a:endParaRPr lang="en-US"/>
          </a:p>
        </p:txBody>
      </p:sp>
    </p:spTree>
    <p:extLst>
      <p:ext uri="{BB962C8B-B14F-4D97-AF65-F5344CB8AC3E}">
        <p14:creationId xmlns:p14="http://schemas.microsoft.com/office/powerpoint/2010/main" val="60854914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Title 1"/>
          <p:cNvSpPr>
            <a:spLocks noGrp="1"/>
          </p:cNvSpPr>
          <p:nvPr>
            <p:ph type="title"/>
          </p:nvPr>
        </p:nvSpPr>
        <p:spPr/>
        <p:txBody>
          <a:bodyPr/>
          <a:lstStyle/>
          <a:p>
            <a:r>
              <a:rPr lang="en-US" sz="4000" smtClean="0"/>
              <a:t>Creator on the Bibliographic Record: </a:t>
            </a:r>
            <a:br>
              <a:rPr lang="en-US" sz="4000" smtClean="0"/>
            </a:br>
            <a:r>
              <a:rPr lang="en-US" sz="4000" smtClean="0"/>
              <a:t>One Person, Family, or Corporate Body</a:t>
            </a:r>
            <a:endParaRPr lang="en-US" smtClean="0"/>
          </a:p>
        </p:txBody>
      </p:sp>
      <p:sp>
        <p:nvSpPr>
          <p:cNvPr id="133123" name="Content Placeholder 2"/>
          <p:cNvSpPr>
            <a:spLocks noGrp="1"/>
          </p:cNvSpPr>
          <p:nvPr>
            <p:ph idx="1"/>
          </p:nvPr>
        </p:nvSpPr>
        <p:spPr/>
        <p:txBody>
          <a:bodyPr/>
          <a:lstStyle/>
          <a:p>
            <a:pPr>
              <a:buFont typeface="Arial" charset="0"/>
              <a:buNone/>
            </a:pPr>
            <a:r>
              <a:rPr lang="en-US" sz="2400" smtClean="0"/>
              <a:t>6.27.1.2. If one person, family, or corporate body is responsible for creating the work, construct the authorized access point representing the work by combining (in this order): </a:t>
            </a:r>
          </a:p>
          <a:p>
            <a:pPr lvl="1"/>
            <a:r>
              <a:rPr lang="en-US" sz="2400" smtClean="0"/>
              <a:t>the authorized access point representing that person, family, or corporate body</a:t>
            </a:r>
          </a:p>
          <a:p>
            <a:pPr lvl="1"/>
            <a:r>
              <a:rPr lang="en-US" sz="2400" smtClean="0"/>
              <a:t>the preferred title for the work</a:t>
            </a:r>
          </a:p>
          <a:p>
            <a:r>
              <a:rPr lang="en-US" sz="2800" smtClean="0"/>
              <a:t>Although this is an instruction for creation of an access point, we can infer that such works have a principal creator and that creator is recorded in 1XX of the bibliographic record.</a:t>
            </a:r>
          </a:p>
        </p:txBody>
      </p:sp>
      <p:sp>
        <p:nvSpPr>
          <p:cNvPr id="2" name="Footer Placeholder 1"/>
          <p:cNvSpPr>
            <a:spLocks noGrp="1"/>
          </p:cNvSpPr>
          <p:nvPr>
            <p:ph type="ftr" sz="quarter" idx="11"/>
          </p:nvPr>
        </p:nvSpPr>
        <p:spPr/>
        <p:txBody>
          <a:bodyPr/>
          <a:lstStyle/>
          <a:p>
            <a:pPr>
              <a:defRPr/>
            </a:pPr>
            <a:r>
              <a:rPr lang="en-US" smtClean="0"/>
              <a:t>Module 6. Recording Relationships</a:t>
            </a:r>
            <a:endParaRPr lang="en-US"/>
          </a:p>
        </p:txBody>
      </p:sp>
      <p:sp>
        <p:nvSpPr>
          <p:cNvPr id="3" name="Slide Number Placeholder 2"/>
          <p:cNvSpPr>
            <a:spLocks noGrp="1"/>
          </p:cNvSpPr>
          <p:nvPr>
            <p:ph type="sldNum" sz="quarter" idx="12"/>
          </p:nvPr>
        </p:nvSpPr>
        <p:spPr/>
        <p:txBody>
          <a:bodyPr/>
          <a:lstStyle/>
          <a:p>
            <a:pPr>
              <a:defRPr/>
            </a:pPr>
            <a:fld id="{F8BDFA9F-5688-42AB-8285-2B1460E6331E}" type="slidenum">
              <a:rPr lang="en-US" smtClean="0"/>
              <a:pPr>
                <a:defRPr/>
              </a:pPr>
              <a:t>31</a:t>
            </a:fld>
            <a:endParaRPr lang="en-US"/>
          </a:p>
        </p:txBody>
      </p:sp>
    </p:spTree>
    <p:extLst>
      <p:ext uri="{BB962C8B-B14F-4D97-AF65-F5344CB8AC3E}">
        <p14:creationId xmlns:p14="http://schemas.microsoft.com/office/powerpoint/2010/main" val="421119326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smtClean="0"/>
              <a:t>Corporate bodies as creators</a:t>
            </a:r>
          </a:p>
        </p:txBody>
      </p:sp>
      <p:sp>
        <p:nvSpPr>
          <p:cNvPr id="17411" name="Content Placeholder 2"/>
          <p:cNvSpPr>
            <a:spLocks noGrp="1"/>
          </p:cNvSpPr>
          <p:nvPr>
            <p:ph idx="1"/>
          </p:nvPr>
        </p:nvSpPr>
        <p:spPr/>
        <p:txBody>
          <a:bodyPr/>
          <a:lstStyle/>
          <a:p>
            <a:pPr marL="0" indent="0">
              <a:buNone/>
            </a:pPr>
            <a:r>
              <a:rPr lang="en-US" sz="2400" b="1" smtClean="0"/>
              <a:t>RDA 19.2.1.1.1. Corporate bodies are considered to be creators if they generate</a:t>
            </a:r>
          </a:p>
          <a:p>
            <a:pPr lvl="1"/>
            <a:r>
              <a:rPr lang="en-US" sz="2000" smtClean="0"/>
              <a:t>Works of an administrative nature dealing with the body itself</a:t>
            </a:r>
          </a:p>
          <a:p>
            <a:pPr lvl="1"/>
            <a:r>
              <a:rPr lang="en-US" sz="2000" smtClean="0"/>
              <a:t>Works that record the collective thought of the body</a:t>
            </a:r>
          </a:p>
          <a:p>
            <a:pPr lvl="1"/>
            <a:r>
              <a:rPr lang="en-US" sz="2000" smtClean="0"/>
              <a:t>Works that record hearings</a:t>
            </a:r>
          </a:p>
          <a:p>
            <a:pPr lvl="1"/>
            <a:r>
              <a:rPr lang="en-US" sz="2000" smtClean="0"/>
              <a:t>Works that record the collective activity of a meeting/expedition, etc.</a:t>
            </a:r>
          </a:p>
          <a:p>
            <a:pPr lvl="1"/>
            <a:r>
              <a:rPr lang="en-US" sz="2000" smtClean="0"/>
              <a:t>Some works resulting from the collective activity of a performing group</a:t>
            </a:r>
          </a:p>
          <a:p>
            <a:pPr lvl="1"/>
            <a:r>
              <a:rPr lang="en-US" sz="2000" smtClean="0"/>
              <a:t>Cartographic works originating with the body (aside from publisher)</a:t>
            </a:r>
          </a:p>
          <a:p>
            <a:pPr lvl="1"/>
            <a:r>
              <a:rPr lang="en-US" sz="2000" smtClean="0"/>
              <a:t>Certain legal works</a:t>
            </a:r>
          </a:p>
          <a:p>
            <a:pPr lvl="1"/>
            <a:r>
              <a:rPr lang="en-US" sz="2000" smtClean="0"/>
              <a:t>Named individual works of art by two or more artists acting as a corporate body</a:t>
            </a:r>
          </a:p>
          <a:p>
            <a:pPr lvl="1"/>
            <a:endParaRPr lang="en-US" sz="2000" smtClean="0"/>
          </a:p>
        </p:txBody>
      </p:sp>
      <p:sp>
        <p:nvSpPr>
          <p:cNvPr id="2" name="Footer Placeholder 1"/>
          <p:cNvSpPr>
            <a:spLocks noGrp="1"/>
          </p:cNvSpPr>
          <p:nvPr>
            <p:ph type="ftr" sz="quarter" idx="11"/>
          </p:nvPr>
        </p:nvSpPr>
        <p:spPr/>
        <p:txBody>
          <a:bodyPr/>
          <a:lstStyle/>
          <a:p>
            <a:pPr>
              <a:defRPr/>
            </a:pPr>
            <a:r>
              <a:rPr lang="en-US" smtClean="0"/>
              <a:t>Module 6. Recording Relationships</a:t>
            </a:r>
            <a:endParaRPr lang="en-US"/>
          </a:p>
        </p:txBody>
      </p:sp>
      <p:sp>
        <p:nvSpPr>
          <p:cNvPr id="3" name="Slide Number Placeholder 2"/>
          <p:cNvSpPr>
            <a:spLocks noGrp="1"/>
          </p:cNvSpPr>
          <p:nvPr>
            <p:ph type="sldNum" sz="quarter" idx="12"/>
          </p:nvPr>
        </p:nvSpPr>
        <p:spPr/>
        <p:txBody>
          <a:bodyPr/>
          <a:lstStyle/>
          <a:p>
            <a:pPr>
              <a:defRPr/>
            </a:pPr>
            <a:fld id="{F8BDFA9F-5688-42AB-8285-2B1460E6331E}" type="slidenum">
              <a:rPr lang="en-US" smtClean="0"/>
              <a:pPr>
                <a:defRPr/>
              </a:pPr>
              <a:t>32</a:t>
            </a:fld>
            <a:endParaRPr lang="en-US"/>
          </a:p>
        </p:txBody>
      </p:sp>
    </p:spTree>
    <p:extLst>
      <p:ext uri="{BB962C8B-B14F-4D97-AF65-F5344CB8AC3E}">
        <p14:creationId xmlns:p14="http://schemas.microsoft.com/office/powerpoint/2010/main" val="113074617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Title 1"/>
          <p:cNvSpPr>
            <a:spLocks noGrp="1"/>
          </p:cNvSpPr>
          <p:nvPr>
            <p:ph type="title"/>
          </p:nvPr>
        </p:nvSpPr>
        <p:spPr/>
        <p:txBody>
          <a:bodyPr/>
          <a:lstStyle/>
          <a:p>
            <a:r>
              <a:rPr lang="en-US" smtClean="0"/>
              <a:t>Creator on the Bibliographic Record: Collaborative Work</a:t>
            </a:r>
          </a:p>
        </p:txBody>
      </p:sp>
      <p:sp>
        <p:nvSpPr>
          <p:cNvPr id="134147" name="Content Placeholder 2"/>
          <p:cNvSpPr>
            <a:spLocks noGrp="1"/>
          </p:cNvSpPr>
          <p:nvPr>
            <p:ph idx="1"/>
          </p:nvPr>
        </p:nvSpPr>
        <p:spPr>
          <a:xfrm>
            <a:off x="228600" y="1524000"/>
            <a:ext cx="8686800" cy="4602163"/>
          </a:xfrm>
        </p:spPr>
        <p:txBody>
          <a:bodyPr/>
          <a:lstStyle/>
          <a:p>
            <a:pPr>
              <a:buFont typeface="Arial" charset="0"/>
              <a:buNone/>
            </a:pPr>
            <a:r>
              <a:rPr lang="en-US" sz="2400" smtClean="0"/>
              <a:t>6.27.1.3. If two or more persons, families, or corporate bodies are collaboratively responsible for creating the work, construct the authorized access point representing the work by combining (in this order):</a:t>
            </a:r>
          </a:p>
          <a:p>
            <a:pPr lvl="1"/>
            <a:r>
              <a:rPr lang="en-US" sz="2400" smtClean="0"/>
              <a:t>the authorized access point representing the person, family, or corporate body with principal responsibility for the work (or named first)</a:t>
            </a:r>
          </a:p>
          <a:p>
            <a:pPr lvl="1"/>
            <a:r>
              <a:rPr lang="en-US" sz="2400" smtClean="0"/>
              <a:t>the preferred title for the work</a:t>
            </a:r>
          </a:p>
          <a:p>
            <a:r>
              <a:rPr lang="en-US" sz="2400" smtClean="0"/>
              <a:t>Although this is an instruction for creation of an access point, we can infer that such works have a principal creator and that creator is recorded in 1XX of the bibliographic record, no matter how many other collaborators there are. </a:t>
            </a:r>
            <a:r>
              <a:rPr lang="en-US" sz="2400" i="1" smtClean="0"/>
              <a:t>This is a change from AACR2</a:t>
            </a:r>
            <a:r>
              <a:rPr lang="en-US" sz="2400" smtClean="0"/>
              <a:t>.</a:t>
            </a:r>
          </a:p>
          <a:p>
            <a:endParaRPr lang="en-US" smtClean="0"/>
          </a:p>
        </p:txBody>
      </p:sp>
      <p:sp>
        <p:nvSpPr>
          <p:cNvPr id="2" name="Footer Placeholder 1"/>
          <p:cNvSpPr>
            <a:spLocks noGrp="1"/>
          </p:cNvSpPr>
          <p:nvPr>
            <p:ph type="ftr" sz="quarter" idx="11"/>
          </p:nvPr>
        </p:nvSpPr>
        <p:spPr/>
        <p:txBody>
          <a:bodyPr/>
          <a:lstStyle/>
          <a:p>
            <a:pPr>
              <a:defRPr/>
            </a:pPr>
            <a:r>
              <a:rPr lang="en-US" smtClean="0"/>
              <a:t>Module 6. Recording Relationships</a:t>
            </a:r>
            <a:endParaRPr lang="en-US"/>
          </a:p>
        </p:txBody>
      </p:sp>
      <p:sp>
        <p:nvSpPr>
          <p:cNvPr id="3" name="Slide Number Placeholder 2"/>
          <p:cNvSpPr>
            <a:spLocks noGrp="1"/>
          </p:cNvSpPr>
          <p:nvPr>
            <p:ph type="sldNum" sz="quarter" idx="12"/>
          </p:nvPr>
        </p:nvSpPr>
        <p:spPr/>
        <p:txBody>
          <a:bodyPr/>
          <a:lstStyle/>
          <a:p>
            <a:pPr>
              <a:defRPr/>
            </a:pPr>
            <a:fld id="{F8BDFA9F-5688-42AB-8285-2B1460E6331E}" type="slidenum">
              <a:rPr lang="en-US" smtClean="0"/>
              <a:pPr>
                <a:defRPr/>
              </a:pPr>
              <a:t>33</a:t>
            </a:fld>
            <a:endParaRPr lang="en-US"/>
          </a:p>
        </p:txBody>
      </p:sp>
    </p:spTree>
    <p:extLst>
      <p:ext uri="{BB962C8B-B14F-4D97-AF65-F5344CB8AC3E}">
        <p14:creationId xmlns:p14="http://schemas.microsoft.com/office/powerpoint/2010/main" val="148842787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Title 1"/>
          <p:cNvSpPr>
            <a:spLocks noGrp="1"/>
          </p:cNvSpPr>
          <p:nvPr>
            <p:ph type="title"/>
          </p:nvPr>
        </p:nvSpPr>
        <p:spPr/>
        <p:txBody>
          <a:bodyPr/>
          <a:lstStyle/>
          <a:p>
            <a:r>
              <a:rPr lang="en-US" smtClean="0"/>
              <a:t>Creator on the Bibliographic Record: Compilations</a:t>
            </a:r>
          </a:p>
        </p:txBody>
      </p:sp>
      <p:sp>
        <p:nvSpPr>
          <p:cNvPr id="135171" name="Content Placeholder 2"/>
          <p:cNvSpPr>
            <a:spLocks noGrp="1"/>
          </p:cNvSpPr>
          <p:nvPr>
            <p:ph idx="1"/>
          </p:nvPr>
        </p:nvSpPr>
        <p:spPr>
          <a:xfrm>
            <a:off x="228600" y="1524000"/>
            <a:ext cx="8686800" cy="4602163"/>
          </a:xfrm>
        </p:spPr>
        <p:txBody>
          <a:bodyPr/>
          <a:lstStyle/>
          <a:p>
            <a:pPr>
              <a:buFont typeface="Arial" charset="0"/>
              <a:buNone/>
            </a:pPr>
            <a:r>
              <a:rPr lang="en-US" sz="2400" smtClean="0"/>
              <a:t>6.27.1.4. If the work is a compilation of works by different persons, families, or corporate bodies, construct the authorized access point representing the work using the preferred title for the compilation</a:t>
            </a:r>
          </a:p>
          <a:p>
            <a:endParaRPr lang="en-US" sz="2400" smtClean="0"/>
          </a:p>
          <a:p>
            <a:r>
              <a:rPr lang="en-US" sz="2400" smtClean="0"/>
              <a:t>Although this is an instruction for creation of an access point, we can infer that such works are regarded as having no creator and therefore no creator is recorded in 1XX of the bibliographic record. This the same as AACR2.</a:t>
            </a:r>
          </a:p>
          <a:p>
            <a:r>
              <a:rPr lang="en-US" sz="2400" smtClean="0"/>
              <a:t>Reminder: a compilation is considered a work in itself, in addition to the works contained within it.</a:t>
            </a:r>
          </a:p>
          <a:p>
            <a:endParaRPr lang="en-US" smtClean="0"/>
          </a:p>
        </p:txBody>
      </p:sp>
      <p:sp>
        <p:nvSpPr>
          <p:cNvPr id="2" name="Footer Placeholder 1"/>
          <p:cNvSpPr>
            <a:spLocks noGrp="1"/>
          </p:cNvSpPr>
          <p:nvPr>
            <p:ph type="ftr" sz="quarter" idx="11"/>
          </p:nvPr>
        </p:nvSpPr>
        <p:spPr/>
        <p:txBody>
          <a:bodyPr/>
          <a:lstStyle/>
          <a:p>
            <a:pPr>
              <a:defRPr/>
            </a:pPr>
            <a:r>
              <a:rPr lang="en-US" smtClean="0"/>
              <a:t>Module 6. Recording Relationships</a:t>
            </a:r>
            <a:endParaRPr lang="en-US"/>
          </a:p>
        </p:txBody>
      </p:sp>
      <p:sp>
        <p:nvSpPr>
          <p:cNvPr id="3" name="Slide Number Placeholder 2"/>
          <p:cNvSpPr>
            <a:spLocks noGrp="1"/>
          </p:cNvSpPr>
          <p:nvPr>
            <p:ph type="sldNum" sz="quarter" idx="12"/>
          </p:nvPr>
        </p:nvSpPr>
        <p:spPr/>
        <p:txBody>
          <a:bodyPr/>
          <a:lstStyle/>
          <a:p>
            <a:pPr>
              <a:defRPr/>
            </a:pPr>
            <a:fld id="{F8BDFA9F-5688-42AB-8285-2B1460E6331E}" type="slidenum">
              <a:rPr lang="en-US" smtClean="0"/>
              <a:pPr>
                <a:defRPr/>
              </a:pPr>
              <a:t>34</a:t>
            </a:fld>
            <a:endParaRPr lang="en-US"/>
          </a:p>
        </p:txBody>
      </p:sp>
    </p:spTree>
    <p:extLst>
      <p:ext uri="{BB962C8B-B14F-4D97-AF65-F5344CB8AC3E}">
        <p14:creationId xmlns:p14="http://schemas.microsoft.com/office/powerpoint/2010/main" val="178568027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26221" t="12009" r="26204" b="12595"/>
          <a:stretch/>
        </p:blipFill>
        <p:spPr bwMode="auto">
          <a:xfrm>
            <a:off x="528034" y="1622738"/>
            <a:ext cx="2202287" cy="34901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18435" name="Title 1"/>
          <p:cNvSpPr>
            <a:spLocks noGrp="1"/>
          </p:cNvSpPr>
          <p:nvPr>
            <p:ph type="title"/>
          </p:nvPr>
        </p:nvSpPr>
        <p:spPr/>
        <p:txBody>
          <a:bodyPr/>
          <a:lstStyle/>
          <a:p>
            <a:r>
              <a:rPr lang="en-US" smtClean="0"/>
              <a:t>Core relationship</a:t>
            </a:r>
          </a:p>
        </p:txBody>
      </p:sp>
      <p:sp>
        <p:nvSpPr>
          <p:cNvPr id="18436" name="Content Placeholder 2"/>
          <p:cNvSpPr>
            <a:spLocks noGrp="1"/>
          </p:cNvSpPr>
          <p:nvPr>
            <p:ph idx="1"/>
          </p:nvPr>
        </p:nvSpPr>
        <p:spPr>
          <a:xfrm>
            <a:off x="3048000" y="1600200"/>
            <a:ext cx="5638800" cy="4525963"/>
          </a:xfrm>
        </p:spPr>
        <p:txBody>
          <a:bodyPr/>
          <a:lstStyle/>
          <a:p>
            <a:pPr>
              <a:buFont typeface="Arial" charset="0"/>
              <a:buNone/>
            </a:pPr>
            <a:r>
              <a:rPr lang="en-US" sz="2800" smtClean="0"/>
              <a:t>The creator of this work is J.K. Rowling.</a:t>
            </a:r>
          </a:p>
          <a:p>
            <a:pPr>
              <a:buFont typeface="Arial" charset="0"/>
              <a:buNone/>
            </a:pPr>
            <a:r>
              <a:rPr lang="en-US" sz="2800" smtClean="0"/>
              <a:t>The translators of the English expression of this work are Adolfo Muñoz García and Nieves Martín Azofra.</a:t>
            </a:r>
          </a:p>
          <a:p>
            <a:pPr>
              <a:buFont typeface="Arial" charset="0"/>
              <a:buNone/>
            </a:pPr>
            <a:r>
              <a:rPr lang="en-US" sz="2800" smtClean="0"/>
              <a:t>Only the relationship to Rowling is required to be expressed in the RDA record. Others are optional.</a:t>
            </a:r>
          </a:p>
        </p:txBody>
      </p:sp>
      <p:sp>
        <p:nvSpPr>
          <p:cNvPr id="2" name="Footer Placeholder 1"/>
          <p:cNvSpPr>
            <a:spLocks noGrp="1"/>
          </p:cNvSpPr>
          <p:nvPr>
            <p:ph type="ftr" sz="quarter" idx="11"/>
          </p:nvPr>
        </p:nvSpPr>
        <p:spPr/>
        <p:txBody>
          <a:bodyPr/>
          <a:lstStyle/>
          <a:p>
            <a:pPr>
              <a:defRPr/>
            </a:pPr>
            <a:r>
              <a:rPr lang="en-US" smtClean="0"/>
              <a:t>Module 6. Recording Relationships</a:t>
            </a:r>
            <a:endParaRPr lang="en-US"/>
          </a:p>
        </p:txBody>
      </p:sp>
      <p:sp>
        <p:nvSpPr>
          <p:cNvPr id="3" name="Slide Number Placeholder 2"/>
          <p:cNvSpPr>
            <a:spLocks noGrp="1"/>
          </p:cNvSpPr>
          <p:nvPr>
            <p:ph type="sldNum" sz="quarter" idx="12"/>
          </p:nvPr>
        </p:nvSpPr>
        <p:spPr/>
        <p:txBody>
          <a:bodyPr/>
          <a:lstStyle/>
          <a:p>
            <a:pPr>
              <a:defRPr/>
            </a:pPr>
            <a:fld id="{F8BDFA9F-5688-42AB-8285-2B1460E6331E}" type="slidenum">
              <a:rPr lang="en-US" smtClean="0"/>
              <a:pPr>
                <a:defRPr/>
              </a:pPr>
              <a:t>35</a:t>
            </a:fld>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smtClean="0"/>
              <a:t>Recording the relationship</a:t>
            </a:r>
          </a:p>
        </p:txBody>
      </p:sp>
      <p:sp>
        <p:nvSpPr>
          <p:cNvPr id="19459" name="Content Placeholder 2"/>
          <p:cNvSpPr>
            <a:spLocks noGrp="1"/>
          </p:cNvSpPr>
          <p:nvPr>
            <p:ph idx="1"/>
          </p:nvPr>
        </p:nvSpPr>
        <p:spPr/>
        <p:txBody>
          <a:bodyPr/>
          <a:lstStyle/>
          <a:p>
            <a:r>
              <a:rPr lang="en-US" smtClean="0"/>
              <a:t>We can record the relationship using an identifier (a code link) or an authorized access point.</a:t>
            </a:r>
          </a:p>
          <a:p>
            <a:r>
              <a:rPr lang="en-US" smtClean="0"/>
              <a:t>Typically in a MARC record, the relationship link to the creator is given in a 1XX field</a:t>
            </a:r>
          </a:p>
          <a:p>
            <a:pPr lvl="2">
              <a:buFont typeface="Arial" charset="0"/>
              <a:buNone/>
            </a:pPr>
            <a:r>
              <a:rPr lang="en-US" smtClean="0">
                <a:solidFill>
                  <a:srgbClr val="0070C0"/>
                </a:solidFill>
              </a:rPr>
              <a:t>100 1_	$a Rowling, J. K. </a:t>
            </a:r>
            <a:r>
              <a:rPr lang="en-US" smtClean="0"/>
              <a:t>		[the creator]</a:t>
            </a:r>
          </a:p>
          <a:p>
            <a:r>
              <a:rPr lang="en-US" smtClean="0"/>
              <a:t>Other relationship links are given in 7XX fields</a:t>
            </a:r>
          </a:p>
          <a:p>
            <a:pPr lvl="2">
              <a:buFont typeface="Arial" charset="0"/>
              <a:buNone/>
            </a:pPr>
            <a:r>
              <a:rPr lang="en-US" smtClean="0">
                <a:solidFill>
                  <a:srgbClr val="0070C0"/>
                </a:solidFill>
              </a:rPr>
              <a:t>700 1_	$a Martín Azofra, Nieves </a:t>
            </a:r>
            <a:r>
              <a:rPr lang="en-US" smtClean="0"/>
              <a:t>	[the translator]</a:t>
            </a:r>
          </a:p>
        </p:txBody>
      </p:sp>
      <p:sp>
        <p:nvSpPr>
          <p:cNvPr id="2" name="Footer Placeholder 1"/>
          <p:cNvSpPr>
            <a:spLocks noGrp="1"/>
          </p:cNvSpPr>
          <p:nvPr>
            <p:ph type="ftr" sz="quarter" idx="11"/>
          </p:nvPr>
        </p:nvSpPr>
        <p:spPr/>
        <p:txBody>
          <a:bodyPr/>
          <a:lstStyle/>
          <a:p>
            <a:pPr>
              <a:defRPr/>
            </a:pPr>
            <a:r>
              <a:rPr lang="en-US" smtClean="0"/>
              <a:t>Module 6. Recording Relationships</a:t>
            </a:r>
            <a:endParaRPr lang="en-US"/>
          </a:p>
        </p:txBody>
      </p:sp>
      <p:sp>
        <p:nvSpPr>
          <p:cNvPr id="3" name="Slide Number Placeholder 2"/>
          <p:cNvSpPr>
            <a:spLocks noGrp="1"/>
          </p:cNvSpPr>
          <p:nvPr>
            <p:ph type="sldNum" sz="quarter" idx="12"/>
          </p:nvPr>
        </p:nvSpPr>
        <p:spPr/>
        <p:txBody>
          <a:bodyPr/>
          <a:lstStyle/>
          <a:p>
            <a:pPr>
              <a:defRPr/>
            </a:pPr>
            <a:fld id="{F8BDFA9F-5688-42AB-8285-2B1460E6331E}" type="slidenum">
              <a:rPr lang="en-US" smtClean="0"/>
              <a:pPr>
                <a:defRPr/>
              </a:pPr>
              <a:t>36</a:t>
            </a:fld>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smtClean="0"/>
              <a:t>Relationship Designator</a:t>
            </a:r>
          </a:p>
        </p:txBody>
      </p:sp>
      <p:sp>
        <p:nvSpPr>
          <p:cNvPr id="20483" name="Content Placeholder 2"/>
          <p:cNvSpPr>
            <a:spLocks noGrp="1"/>
          </p:cNvSpPr>
          <p:nvPr>
            <p:ph idx="1"/>
          </p:nvPr>
        </p:nvSpPr>
        <p:spPr>
          <a:xfrm>
            <a:off x="457200" y="1798638"/>
            <a:ext cx="8229600" cy="4525962"/>
          </a:xfrm>
        </p:spPr>
        <p:txBody>
          <a:bodyPr/>
          <a:lstStyle/>
          <a:p>
            <a:r>
              <a:rPr lang="en-US" sz="2400" smtClean="0"/>
              <a:t>18.5. A relationship designator indicates the </a:t>
            </a:r>
            <a:r>
              <a:rPr lang="en-US" sz="2400" i="1" smtClean="0"/>
              <a:t>nature</a:t>
            </a:r>
            <a:r>
              <a:rPr lang="en-US" sz="2400" smtClean="0"/>
              <a:t> of the relationship between a resource and a person, family, or corporate body.</a:t>
            </a:r>
          </a:p>
          <a:p>
            <a:r>
              <a:rPr lang="en-US" sz="2400" smtClean="0"/>
              <a:t>Relationship designators are optional, but encouraged.</a:t>
            </a:r>
          </a:p>
          <a:p>
            <a:r>
              <a:rPr lang="en-US" sz="2400" smtClean="0"/>
              <a:t>Without a designator we would know there is a relationship, but might not know its nature. For example, the presence of </a:t>
            </a:r>
          </a:p>
          <a:p>
            <a:pPr>
              <a:buFont typeface="Arial" charset="0"/>
              <a:buNone/>
            </a:pPr>
            <a:r>
              <a:rPr lang="en-US" sz="2400" smtClean="0">
                <a:solidFill>
                  <a:srgbClr val="0070C0"/>
                </a:solidFill>
              </a:rPr>
              <a:t>		700 1_	$a Martín Azofra, Nieves. </a:t>
            </a:r>
            <a:br>
              <a:rPr lang="en-US" sz="2400" smtClean="0">
                <a:solidFill>
                  <a:srgbClr val="0070C0"/>
                </a:solidFill>
              </a:rPr>
            </a:br>
            <a:r>
              <a:rPr lang="en-US" sz="2400" smtClean="0"/>
              <a:t>in the record does not tell us what Martín Azofra’s relationship is to </a:t>
            </a:r>
            <a:r>
              <a:rPr lang="en-US" sz="2400" i="1" smtClean="0"/>
              <a:t>Harry Potter y el cáliz de fuego</a:t>
            </a:r>
            <a:r>
              <a:rPr lang="en-US" sz="2400" smtClean="0"/>
              <a:t>. What did this person do?</a:t>
            </a:r>
          </a:p>
        </p:txBody>
      </p:sp>
      <p:sp>
        <p:nvSpPr>
          <p:cNvPr id="2" name="Footer Placeholder 1"/>
          <p:cNvSpPr>
            <a:spLocks noGrp="1"/>
          </p:cNvSpPr>
          <p:nvPr>
            <p:ph type="ftr" sz="quarter" idx="11"/>
          </p:nvPr>
        </p:nvSpPr>
        <p:spPr/>
        <p:txBody>
          <a:bodyPr/>
          <a:lstStyle/>
          <a:p>
            <a:pPr>
              <a:defRPr/>
            </a:pPr>
            <a:r>
              <a:rPr lang="en-US" smtClean="0"/>
              <a:t>Module 6. Recording Relationships</a:t>
            </a:r>
            <a:endParaRPr lang="en-US"/>
          </a:p>
        </p:txBody>
      </p:sp>
      <p:sp>
        <p:nvSpPr>
          <p:cNvPr id="3" name="Slide Number Placeholder 2"/>
          <p:cNvSpPr>
            <a:spLocks noGrp="1"/>
          </p:cNvSpPr>
          <p:nvPr>
            <p:ph type="sldNum" sz="quarter" idx="12"/>
          </p:nvPr>
        </p:nvSpPr>
        <p:spPr/>
        <p:txBody>
          <a:bodyPr/>
          <a:lstStyle/>
          <a:p>
            <a:pPr>
              <a:defRPr/>
            </a:pPr>
            <a:fld id="{F8BDFA9F-5688-42AB-8285-2B1460E6331E}" type="slidenum">
              <a:rPr lang="en-US" smtClean="0"/>
              <a:pPr>
                <a:defRPr/>
              </a:pPr>
              <a:t>37</a:t>
            </a:fld>
            <a:endParaRPr 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smtClean="0"/>
              <a:t>Relationship Designator</a:t>
            </a:r>
          </a:p>
        </p:txBody>
      </p:sp>
      <p:sp>
        <p:nvSpPr>
          <p:cNvPr id="21507" name="Content Placeholder 2"/>
          <p:cNvSpPr>
            <a:spLocks noGrp="1"/>
          </p:cNvSpPr>
          <p:nvPr>
            <p:ph idx="1"/>
          </p:nvPr>
        </p:nvSpPr>
        <p:spPr/>
        <p:txBody>
          <a:bodyPr/>
          <a:lstStyle/>
          <a:p>
            <a:r>
              <a:rPr lang="en-US" smtClean="0"/>
              <a:t>Appendix I contains relationship designators for relationships between resources and persons, families, and corporate bodies.</a:t>
            </a:r>
          </a:p>
          <a:p>
            <a:r>
              <a:rPr lang="en-US" smtClean="0"/>
              <a:t>Another list of relationship designators is found at </a:t>
            </a:r>
            <a:r>
              <a:rPr lang="en-US" smtClean="0">
                <a:hlinkClick r:id="rId3"/>
              </a:rPr>
              <a:t>www.loc.gov/marc</a:t>
            </a:r>
            <a:r>
              <a:rPr lang="en-US" smtClean="0"/>
              <a:t> under “relators.”</a:t>
            </a:r>
          </a:p>
          <a:p>
            <a:r>
              <a:rPr lang="en-US" smtClean="0"/>
              <a:t>In MARC, they are recorded in $e.</a:t>
            </a:r>
          </a:p>
          <a:p>
            <a:pPr lvl="2">
              <a:buFont typeface="Arial" charset="0"/>
              <a:buNone/>
            </a:pPr>
            <a:r>
              <a:rPr lang="en-US" smtClean="0">
                <a:solidFill>
                  <a:srgbClr val="0070C0"/>
                </a:solidFill>
              </a:rPr>
              <a:t>100 1_	$a Rowling, J. K., $e author.</a:t>
            </a:r>
          </a:p>
          <a:p>
            <a:pPr lvl="2">
              <a:buFont typeface="Arial" charset="0"/>
              <a:buNone/>
            </a:pPr>
            <a:r>
              <a:rPr lang="en-US" smtClean="0">
                <a:solidFill>
                  <a:srgbClr val="0070C0"/>
                </a:solidFill>
              </a:rPr>
              <a:t>700 1_	$a Martín Azofra, Nieves, $e translator.</a:t>
            </a:r>
            <a:endParaRPr lang="en-US" smtClean="0"/>
          </a:p>
          <a:p>
            <a:endParaRPr lang="en-US" smtClean="0"/>
          </a:p>
        </p:txBody>
      </p:sp>
      <p:sp>
        <p:nvSpPr>
          <p:cNvPr id="2" name="Footer Placeholder 1"/>
          <p:cNvSpPr>
            <a:spLocks noGrp="1"/>
          </p:cNvSpPr>
          <p:nvPr>
            <p:ph type="ftr" sz="quarter" idx="11"/>
          </p:nvPr>
        </p:nvSpPr>
        <p:spPr/>
        <p:txBody>
          <a:bodyPr/>
          <a:lstStyle/>
          <a:p>
            <a:pPr>
              <a:defRPr/>
            </a:pPr>
            <a:r>
              <a:rPr lang="en-US" smtClean="0"/>
              <a:t>Module 6. Recording Relationships</a:t>
            </a:r>
            <a:endParaRPr lang="en-US"/>
          </a:p>
        </p:txBody>
      </p:sp>
      <p:sp>
        <p:nvSpPr>
          <p:cNvPr id="3" name="Slide Number Placeholder 2"/>
          <p:cNvSpPr>
            <a:spLocks noGrp="1"/>
          </p:cNvSpPr>
          <p:nvPr>
            <p:ph type="sldNum" sz="quarter" idx="12"/>
          </p:nvPr>
        </p:nvSpPr>
        <p:spPr/>
        <p:txBody>
          <a:bodyPr/>
          <a:lstStyle/>
          <a:p>
            <a:pPr>
              <a:defRPr/>
            </a:pPr>
            <a:fld id="{F8BDFA9F-5688-42AB-8285-2B1460E6331E}" type="slidenum">
              <a:rPr lang="en-US" smtClean="0"/>
              <a:pPr>
                <a:defRPr/>
              </a:pPr>
              <a:t>38</a:t>
            </a:fld>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smtClean="0"/>
              <a:t>Relationship Designator</a:t>
            </a:r>
            <a:br>
              <a:rPr lang="en-US" smtClean="0"/>
            </a:br>
            <a:r>
              <a:rPr lang="en-US" smtClean="0"/>
              <a:t>RDA Record</a:t>
            </a:r>
          </a:p>
        </p:txBody>
      </p:sp>
      <p:sp>
        <p:nvSpPr>
          <p:cNvPr id="22531" name="Content Placeholder 2"/>
          <p:cNvSpPr>
            <a:spLocks noGrp="1"/>
          </p:cNvSpPr>
          <p:nvPr>
            <p:ph idx="1"/>
          </p:nvPr>
        </p:nvSpPr>
        <p:spPr>
          <a:xfrm>
            <a:off x="457200" y="1524000"/>
            <a:ext cx="8229600" cy="4525963"/>
          </a:xfrm>
        </p:spPr>
        <p:txBody>
          <a:bodyPr/>
          <a:lstStyle/>
          <a:p>
            <a:pPr>
              <a:buNone/>
            </a:pPr>
            <a:r>
              <a:rPr lang="en-US" sz="2200" smtClean="0"/>
              <a:t>100 1_	$a </a:t>
            </a:r>
            <a:r>
              <a:rPr lang="en-US" sz="2200"/>
              <a:t>Rowling</a:t>
            </a:r>
            <a:r>
              <a:rPr lang="en-US" sz="2200" smtClean="0"/>
              <a:t>, J. K., $e </a:t>
            </a:r>
            <a:r>
              <a:rPr lang="en-US" sz="2200" smtClean="0">
                <a:solidFill>
                  <a:srgbClr val="FF0000"/>
                </a:solidFill>
              </a:rPr>
              <a:t>author</a:t>
            </a:r>
            <a:r>
              <a:rPr lang="en-US" sz="2200" smtClean="0"/>
              <a:t>.</a:t>
            </a:r>
          </a:p>
          <a:p>
            <a:pPr>
              <a:buNone/>
            </a:pPr>
            <a:r>
              <a:rPr lang="en-US" sz="2200" smtClean="0"/>
              <a:t>240 10	$a Harry Potter and the goblet of fire. $l Spanish</a:t>
            </a:r>
          </a:p>
          <a:p>
            <a:pPr>
              <a:buNone/>
            </a:pPr>
            <a:r>
              <a:rPr lang="en-US" sz="2200" smtClean="0"/>
              <a:t>245 10	$a </a:t>
            </a:r>
            <a:r>
              <a:rPr lang="en-US" sz="2200"/>
              <a:t>Harry </a:t>
            </a:r>
            <a:r>
              <a:rPr lang="en-US" sz="2200" smtClean="0"/>
              <a:t>Potter y el cáliz de fuego / $c J.K. Rowling.</a:t>
            </a:r>
          </a:p>
          <a:p>
            <a:pPr>
              <a:buNone/>
            </a:pPr>
            <a:r>
              <a:rPr lang="en-US" sz="2200" smtClean="0"/>
              <a:t>264 _1</a:t>
            </a:r>
            <a:r>
              <a:rPr lang="en-US" sz="2200"/>
              <a:t>	</a:t>
            </a:r>
            <a:r>
              <a:rPr lang="en-US" sz="2200" smtClean="0"/>
              <a:t>$a </a:t>
            </a:r>
            <a:r>
              <a:rPr lang="en-US" sz="2200"/>
              <a:t>Barcelona </a:t>
            </a:r>
            <a:r>
              <a:rPr lang="en-US" sz="2200" smtClean="0"/>
              <a:t>: $b Salamandra, $c [2007]</a:t>
            </a:r>
          </a:p>
          <a:p>
            <a:pPr>
              <a:buNone/>
            </a:pPr>
            <a:r>
              <a:rPr lang="en-US" sz="2200" smtClean="0"/>
              <a:t>300	$a </a:t>
            </a:r>
            <a:r>
              <a:rPr lang="pl-PL" sz="2200" smtClean="0"/>
              <a:t>635 p</a:t>
            </a:r>
            <a:r>
              <a:rPr lang="en-US" sz="2200" smtClean="0"/>
              <a:t>ages</a:t>
            </a:r>
            <a:r>
              <a:rPr lang="pl-PL" sz="2200" smtClean="0"/>
              <a:t> ; </a:t>
            </a:r>
            <a:r>
              <a:rPr lang="en-US" sz="2200" smtClean="0"/>
              <a:t>$</a:t>
            </a:r>
            <a:r>
              <a:rPr lang="pl-PL" sz="2200" smtClean="0"/>
              <a:t>c 20 cm</a:t>
            </a:r>
            <a:endParaRPr lang="en-US" sz="2200" smtClean="0"/>
          </a:p>
          <a:p>
            <a:pPr>
              <a:buFont typeface="Arial" charset="0"/>
              <a:buNone/>
            </a:pPr>
            <a:r>
              <a:rPr lang="en-US" sz="2200" smtClean="0"/>
              <a:t>...</a:t>
            </a:r>
          </a:p>
          <a:p>
            <a:pPr>
              <a:buNone/>
            </a:pPr>
            <a:r>
              <a:rPr lang="en-US" sz="2200" smtClean="0"/>
              <a:t>500	$a </a:t>
            </a:r>
            <a:r>
              <a:rPr lang="en-US" sz="2200"/>
              <a:t>Spanish </a:t>
            </a:r>
            <a:r>
              <a:rPr lang="en-US" sz="2200" smtClean="0"/>
              <a:t>translation of: Harry Potter and the goblet of fire.</a:t>
            </a:r>
          </a:p>
          <a:p>
            <a:pPr>
              <a:buNone/>
            </a:pPr>
            <a:r>
              <a:rPr lang="en-US" sz="2200" smtClean="0"/>
              <a:t>500	$a </a:t>
            </a:r>
            <a:r>
              <a:rPr lang="en-US" sz="2200"/>
              <a:t>Sequel </a:t>
            </a:r>
            <a:r>
              <a:rPr lang="en-US" sz="2200" smtClean="0"/>
              <a:t>to: </a:t>
            </a:r>
            <a:r>
              <a:rPr lang="es-ES" sz="2200" smtClean="0"/>
              <a:t>Harry Potter y el prisionero </a:t>
            </a:r>
            <a:br>
              <a:rPr lang="es-ES" sz="2200" smtClean="0"/>
            </a:br>
            <a:r>
              <a:rPr lang="es-ES" sz="2200" smtClean="0"/>
              <a:t>de Azkaban.</a:t>
            </a:r>
          </a:p>
          <a:p>
            <a:pPr>
              <a:buNone/>
            </a:pPr>
            <a:r>
              <a:rPr lang="es-ES" sz="2200" smtClean="0"/>
              <a:t>700 1_	</a:t>
            </a:r>
            <a:r>
              <a:rPr lang="en-US" sz="2200" smtClean="0"/>
              <a:t>$a </a:t>
            </a:r>
            <a:r>
              <a:rPr lang="en-US" sz="2200"/>
              <a:t>Muñoz </a:t>
            </a:r>
            <a:r>
              <a:rPr lang="en-US" sz="2200" smtClean="0"/>
              <a:t>García, Adolfo, $e </a:t>
            </a:r>
            <a:r>
              <a:rPr lang="en-US" sz="2200" smtClean="0">
                <a:solidFill>
                  <a:srgbClr val="FF0000"/>
                </a:solidFill>
              </a:rPr>
              <a:t>translator</a:t>
            </a:r>
            <a:r>
              <a:rPr lang="en-US" sz="2200" smtClean="0"/>
              <a:t>.</a:t>
            </a:r>
            <a:endParaRPr lang="es-ES" sz="2200" smtClean="0"/>
          </a:p>
          <a:p>
            <a:pPr marL="342900" lvl="2" indent="-342900">
              <a:buNone/>
            </a:pPr>
            <a:r>
              <a:rPr lang="en-US" sz="2200" smtClean="0"/>
              <a:t>700 1_	$a Martín Azofra, Nieves, $e </a:t>
            </a:r>
            <a:r>
              <a:rPr lang="en-US" sz="2200" smtClean="0">
                <a:solidFill>
                  <a:srgbClr val="FF0000"/>
                </a:solidFill>
              </a:rPr>
              <a:t>translator</a:t>
            </a:r>
            <a:r>
              <a:rPr lang="en-US" sz="2200" smtClean="0"/>
              <a:t>.</a:t>
            </a:r>
          </a:p>
          <a:p>
            <a:endParaRPr lang="en-US" smtClean="0"/>
          </a:p>
        </p:txBody>
      </p:sp>
      <p:sp>
        <p:nvSpPr>
          <p:cNvPr id="2" name="Footer Placeholder 1"/>
          <p:cNvSpPr>
            <a:spLocks noGrp="1"/>
          </p:cNvSpPr>
          <p:nvPr>
            <p:ph type="ftr" sz="quarter" idx="11"/>
          </p:nvPr>
        </p:nvSpPr>
        <p:spPr/>
        <p:txBody>
          <a:bodyPr/>
          <a:lstStyle/>
          <a:p>
            <a:pPr>
              <a:defRPr/>
            </a:pPr>
            <a:r>
              <a:rPr lang="en-US" smtClean="0"/>
              <a:t>Module 6. Recording Relationships</a:t>
            </a:r>
            <a:endParaRPr lang="en-US"/>
          </a:p>
        </p:txBody>
      </p:sp>
      <p:sp>
        <p:nvSpPr>
          <p:cNvPr id="3" name="Slide Number Placeholder 2"/>
          <p:cNvSpPr>
            <a:spLocks noGrp="1"/>
          </p:cNvSpPr>
          <p:nvPr>
            <p:ph type="sldNum" sz="quarter" idx="12"/>
          </p:nvPr>
        </p:nvSpPr>
        <p:spPr/>
        <p:txBody>
          <a:bodyPr/>
          <a:lstStyle/>
          <a:p>
            <a:pPr>
              <a:defRPr/>
            </a:pPr>
            <a:fld id="{F8BDFA9F-5688-42AB-8285-2B1460E6331E}" type="slidenum">
              <a:rPr lang="en-US" smtClean="0"/>
              <a:pPr>
                <a:defRPr/>
              </a:pPr>
              <a:t>39</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idx="4294967295"/>
          </p:nvPr>
        </p:nvSpPr>
        <p:spPr>
          <a:xfrm>
            <a:off x="533400" y="274638"/>
            <a:ext cx="8229600" cy="1143000"/>
          </a:xfrm>
        </p:spPr>
        <p:txBody>
          <a:bodyPr/>
          <a:lstStyle/>
          <a:p>
            <a:pPr eaLnBrk="1" hangingPunct="1"/>
            <a:r>
              <a:rPr lang="en-US" smtClean="0"/>
              <a:t>FRBR Relationships</a:t>
            </a:r>
          </a:p>
        </p:txBody>
      </p:sp>
      <p:sp>
        <p:nvSpPr>
          <p:cNvPr id="10" name="Rectangle 9"/>
          <p:cNvSpPr/>
          <p:nvPr/>
        </p:nvSpPr>
        <p:spPr>
          <a:xfrm>
            <a:off x="1143000" y="2362200"/>
            <a:ext cx="2057400" cy="609600"/>
          </a:xfrm>
          <a:prstGeom prst="rect">
            <a:avLst/>
          </a:prstGeom>
          <a:solidFill>
            <a:schemeClr val="accent1">
              <a:lumMod val="40000"/>
              <a:lumOff val="60000"/>
            </a:schemeClr>
          </a:solidFill>
          <a:ln>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smtClean="0">
                <a:solidFill>
                  <a:schemeClr val="tx1"/>
                </a:solidFill>
              </a:rPr>
              <a:t>Work: </a:t>
            </a:r>
            <a:r>
              <a:rPr lang="en-US" sz="1400" i="1" smtClean="0">
                <a:solidFill>
                  <a:schemeClr val="tx1"/>
                </a:solidFill>
              </a:rPr>
              <a:t>Sun stone </a:t>
            </a:r>
          </a:p>
          <a:p>
            <a:pPr algn="ctr">
              <a:defRPr/>
            </a:pPr>
            <a:r>
              <a:rPr lang="en-US" sz="1400" smtClean="0">
                <a:solidFill>
                  <a:schemeClr val="tx1"/>
                </a:solidFill>
              </a:rPr>
              <a:t>(</a:t>
            </a:r>
            <a:r>
              <a:rPr lang="en-US" sz="1400" i="1" smtClean="0">
                <a:solidFill>
                  <a:schemeClr val="tx1"/>
                </a:solidFill>
              </a:rPr>
              <a:t>Aztec calendar</a:t>
            </a:r>
            <a:r>
              <a:rPr lang="en-US" sz="1400" smtClean="0">
                <a:solidFill>
                  <a:schemeClr val="tx1"/>
                </a:solidFill>
              </a:rPr>
              <a:t>)</a:t>
            </a:r>
            <a:endParaRPr lang="en-US" sz="1400" dirty="0">
              <a:solidFill>
                <a:schemeClr val="tx1"/>
              </a:solidFill>
            </a:endParaRPr>
          </a:p>
        </p:txBody>
      </p:sp>
      <p:sp>
        <p:nvSpPr>
          <p:cNvPr id="11" name="Rectangle 10"/>
          <p:cNvSpPr/>
          <p:nvPr/>
        </p:nvSpPr>
        <p:spPr>
          <a:xfrm>
            <a:off x="6324600" y="2362200"/>
            <a:ext cx="2057400" cy="609600"/>
          </a:xfrm>
          <a:prstGeom prst="rect">
            <a:avLst/>
          </a:prstGeom>
          <a:solidFill>
            <a:schemeClr val="accent1">
              <a:lumMod val="40000"/>
              <a:lumOff val="60000"/>
            </a:schemeClr>
          </a:solidFill>
          <a:ln>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smtClean="0">
                <a:solidFill>
                  <a:schemeClr val="tx1"/>
                </a:solidFill>
              </a:rPr>
              <a:t>Work: </a:t>
            </a:r>
            <a:r>
              <a:rPr lang="en-US" sz="1400" i="1">
                <a:solidFill>
                  <a:schemeClr val="tx1"/>
                </a:solidFill>
              </a:rPr>
              <a:t>Piedra de sol </a:t>
            </a:r>
            <a:r>
              <a:rPr lang="en-US" sz="1400" smtClean="0">
                <a:solidFill>
                  <a:schemeClr val="tx1"/>
                </a:solidFill>
              </a:rPr>
              <a:t>(poem) </a:t>
            </a:r>
            <a:endParaRPr lang="en-US" sz="1400" dirty="0">
              <a:solidFill>
                <a:schemeClr val="tx1"/>
              </a:solidFill>
            </a:endParaRPr>
          </a:p>
        </p:txBody>
      </p:sp>
      <p:sp>
        <p:nvSpPr>
          <p:cNvPr id="5125" name="TextBox 18"/>
          <p:cNvSpPr txBox="1">
            <a:spLocks noChangeArrowheads="1"/>
          </p:cNvSpPr>
          <p:nvPr/>
        </p:nvSpPr>
        <p:spPr bwMode="auto">
          <a:xfrm>
            <a:off x="762000" y="1428750"/>
            <a:ext cx="33528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000" smtClean="0"/>
              <a:t>Work-to-work relationships</a:t>
            </a:r>
            <a:endParaRPr lang="en-US" sz="2000"/>
          </a:p>
        </p:txBody>
      </p:sp>
      <p:sp>
        <p:nvSpPr>
          <p:cNvPr id="5126" name="TextBox 20"/>
          <p:cNvSpPr txBox="1">
            <a:spLocks noChangeArrowheads="1"/>
          </p:cNvSpPr>
          <p:nvPr/>
        </p:nvSpPr>
        <p:spPr bwMode="auto">
          <a:xfrm>
            <a:off x="3581400" y="1828800"/>
            <a:ext cx="24003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sz="1600" i="1" smtClean="0"/>
              <a:t>Derivative relationship</a:t>
            </a:r>
            <a:endParaRPr lang="en-US" sz="1600" i="1">
              <a:solidFill>
                <a:srgbClr val="FF0000"/>
              </a:solidFill>
            </a:endParaRPr>
          </a:p>
        </p:txBody>
      </p:sp>
      <p:sp>
        <p:nvSpPr>
          <p:cNvPr id="22" name="Rectangle 21"/>
          <p:cNvSpPr/>
          <p:nvPr/>
        </p:nvSpPr>
        <p:spPr>
          <a:xfrm>
            <a:off x="5410200" y="4648200"/>
            <a:ext cx="2895600" cy="533400"/>
          </a:xfrm>
          <a:prstGeom prst="rect">
            <a:avLst/>
          </a:prstGeom>
          <a:solidFill>
            <a:schemeClr val="accent1">
              <a:lumMod val="40000"/>
              <a:lumOff val="60000"/>
            </a:schemeClr>
          </a:solidFill>
          <a:ln>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smtClean="0">
                <a:solidFill>
                  <a:schemeClr val="tx1"/>
                </a:solidFill>
              </a:rPr>
              <a:t>Work: </a:t>
            </a:r>
            <a:r>
              <a:rPr lang="es-ES" sz="1400">
                <a:solidFill>
                  <a:schemeClr val="tx1"/>
                </a:solidFill>
              </a:rPr>
              <a:t>Espiral de luz : tiempo y amor en Piedra de sol de Octavio Paz</a:t>
            </a:r>
            <a:endParaRPr lang="en-US" sz="1400" dirty="0">
              <a:solidFill>
                <a:schemeClr val="tx1"/>
              </a:solidFill>
            </a:endParaRPr>
          </a:p>
        </p:txBody>
      </p:sp>
      <p:sp>
        <p:nvSpPr>
          <p:cNvPr id="5128" name="TextBox 25"/>
          <p:cNvSpPr txBox="1">
            <a:spLocks noChangeArrowheads="1"/>
          </p:cNvSpPr>
          <p:nvPr/>
        </p:nvSpPr>
        <p:spPr bwMode="auto">
          <a:xfrm>
            <a:off x="4267200" y="3987800"/>
            <a:ext cx="16002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sz="1600" i="1" smtClean="0"/>
              <a:t>Descriptive relationships</a:t>
            </a:r>
            <a:endParaRPr lang="en-US" sz="1600">
              <a:solidFill>
                <a:srgbClr val="FF0000"/>
              </a:solidFill>
            </a:endParaRPr>
          </a:p>
        </p:txBody>
      </p:sp>
      <p:sp>
        <p:nvSpPr>
          <p:cNvPr id="27" name="TextBox 26"/>
          <p:cNvSpPr txBox="1"/>
          <p:nvPr/>
        </p:nvSpPr>
        <p:spPr>
          <a:xfrm>
            <a:off x="2514600" y="5483225"/>
            <a:ext cx="1981200" cy="307975"/>
          </a:xfrm>
          <a:prstGeom prst="rect">
            <a:avLst/>
          </a:prstGeom>
          <a:solidFill>
            <a:schemeClr val="accent1">
              <a:lumMod val="40000"/>
              <a:lumOff val="60000"/>
            </a:schemeClr>
          </a:solidFill>
          <a:ln w="3175">
            <a:solidFill>
              <a:schemeClr val="tx1"/>
            </a:solidFill>
          </a:ln>
        </p:spPr>
        <p:txBody>
          <a:bodyPr>
            <a:spAutoFit/>
          </a:bodyPr>
          <a:lstStyle/>
          <a:p>
            <a:pPr>
              <a:defRPr/>
            </a:pPr>
            <a:r>
              <a:rPr lang="en-US" sz="1400" smtClean="0"/>
              <a:t>Work: </a:t>
            </a:r>
            <a:r>
              <a:rPr lang="vi-VN" sz="1400" i="1"/>
              <a:t>Días de piedra</a:t>
            </a:r>
            <a:endParaRPr lang="en-US" sz="1400" dirty="0"/>
          </a:p>
        </p:txBody>
      </p:sp>
      <p:sp>
        <p:nvSpPr>
          <p:cNvPr id="28" name="Rectangle 27"/>
          <p:cNvSpPr/>
          <p:nvPr/>
        </p:nvSpPr>
        <p:spPr>
          <a:xfrm>
            <a:off x="152400" y="4419600"/>
            <a:ext cx="2514600" cy="457200"/>
          </a:xfrm>
          <a:prstGeom prst="rect">
            <a:avLst/>
          </a:prstGeom>
          <a:solidFill>
            <a:schemeClr val="accent1">
              <a:lumMod val="40000"/>
              <a:lumOff val="60000"/>
            </a:schemeClr>
          </a:solidFill>
          <a:ln>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smtClean="0">
                <a:solidFill>
                  <a:schemeClr val="tx1"/>
                </a:solidFill>
              </a:rPr>
              <a:t>Work: </a:t>
            </a:r>
            <a:r>
              <a:rPr lang="es-ES" sz="1400">
                <a:solidFill>
                  <a:schemeClr val="tx1"/>
                </a:solidFill>
              </a:rPr>
              <a:t>La estela de los soles o Calendario Azteca</a:t>
            </a:r>
            <a:endParaRPr lang="en-US" sz="1400" dirty="0">
              <a:solidFill>
                <a:schemeClr val="tx1"/>
              </a:solidFill>
            </a:endParaRPr>
          </a:p>
        </p:txBody>
      </p:sp>
      <p:sp>
        <p:nvSpPr>
          <p:cNvPr id="5131" name="AutoShape 47"/>
          <p:cNvSpPr>
            <a:spLocks noChangeArrowheads="1"/>
          </p:cNvSpPr>
          <p:nvPr/>
        </p:nvSpPr>
        <p:spPr bwMode="auto">
          <a:xfrm>
            <a:off x="3581400" y="2286000"/>
            <a:ext cx="2286000" cy="685800"/>
          </a:xfrm>
          <a:prstGeom prst="flowChartDecision">
            <a:avLst/>
          </a:prstGeom>
          <a:solidFill>
            <a:srgbClr val="FF99CC"/>
          </a:solidFill>
          <a:ln w="9525">
            <a:solidFill>
              <a:srgbClr val="000000"/>
            </a:solidFill>
            <a:miter lim="800000"/>
            <a:headEnd/>
            <a:tailEnd/>
          </a:ln>
        </p:spPr>
        <p:txBody>
          <a:bodyPr/>
          <a:lstStyle/>
          <a:p>
            <a:pPr algn="ctr"/>
            <a:r>
              <a:rPr lang="en-US" sz="1400" smtClean="0">
                <a:cs typeface="Times New Roman" pitchFamily="18" charset="0"/>
              </a:rPr>
              <a:t>derivative work</a:t>
            </a:r>
            <a:endParaRPr lang="en-US" sz="1400"/>
          </a:p>
        </p:txBody>
      </p:sp>
      <p:cxnSp>
        <p:nvCxnSpPr>
          <p:cNvPr id="69" name="Straight Connector 68"/>
          <p:cNvCxnSpPr>
            <a:stCxn id="5131" idx="3"/>
            <a:endCxn id="11" idx="1"/>
          </p:cNvCxnSpPr>
          <p:nvPr/>
        </p:nvCxnSpPr>
        <p:spPr>
          <a:xfrm>
            <a:off x="5867400" y="2628900"/>
            <a:ext cx="457200" cy="381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a:stCxn id="10" idx="3"/>
            <a:endCxn id="5131" idx="1"/>
          </p:cNvCxnSpPr>
          <p:nvPr/>
        </p:nvCxnSpPr>
        <p:spPr>
          <a:xfrm flipV="1">
            <a:off x="3200400" y="2628900"/>
            <a:ext cx="381000" cy="381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134" name="AutoShape 47"/>
          <p:cNvSpPr>
            <a:spLocks noChangeArrowheads="1"/>
          </p:cNvSpPr>
          <p:nvPr/>
        </p:nvSpPr>
        <p:spPr bwMode="auto">
          <a:xfrm>
            <a:off x="5981700" y="3276600"/>
            <a:ext cx="2286000" cy="685800"/>
          </a:xfrm>
          <a:prstGeom prst="flowChartDecision">
            <a:avLst/>
          </a:prstGeom>
          <a:solidFill>
            <a:srgbClr val="FF99CC"/>
          </a:solidFill>
          <a:ln w="9525">
            <a:solidFill>
              <a:srgbClr val="000000"/>
            </a:solidFill>
            <a:miter lim="800000"/>
            <a:headEnd/>
            <a:tailEnd/>
          </a:ln>
        </p:spPr>
        <p:txBody>
          <a:bodyPr/>
          <a:lstStyle/>
          <a:p>
            <a:pPr algn="ctr"/>
            <a:r>
              <a:rPr lang="en-US" sz="1400" smtClean="0">
                <a:cs typeface="Times New Roman" pitchFamily="18" charset="0"/>
              </a:rPr>
              <a:t>described by</a:t>
            </a:r>
            <a:endParaRPr lang="en-US" sz="1400"/>
          </a:p>
        </p:txBody>
      </p:sp>
      <p:sp>
        <p:nvSpPr>
          <p:cNvPr id="5135" name="AutoShape 47"/>
          <p:cNvSpPr>
            <a:spLocks noChangeArrowheads="1"/>
          </p:cNvSpPr>
          <p:nvPr/>
        </p:nvSpPr>
        <p:spPr bwMode="auto">
          <a:xfrm>
            <a:off x="1915177" y="3259138"/>
            <a:ext cx="2286000" cy="703262"/>
          </a:xfrm>
          <a:prstGeom prst="flowChartDecision">
            <a:avLst/>
          </a:prstGeom>
          <a:solidFill>
            <a:srgbClr val="FF99CC"/>
          </a:solidFill>
          <a:ln w="9525">
            <a:solidFill>
              <a:srgbClr val="000000"/>
            </a:solidFill>
            <a:miter lim="800000"/>
            <a:headEnd/>
            <a:tailEnd/>
          </a:ln>
        </p:spPr>
        <p:txBody>
          <a:bodyPr/>
          <a:lstStyle/>
          <a:p>
            <a:pPr algn="ctr"/>
            <a:r>
              <a:rPr lang="en-US" sz="1400" smtClean="0">
                <a:cs typeface="Times New Roman" pitchFamily="18" charset="0"/>
              </a:rPr>
              <a:t>described by</a:t>
            </a:r>
            <a:endParaRPr lang="en-US" sz="1400"/>
          </a:p>
        </p:txBody>
      </p:sp>
      <p:cxnSp>
        <p:nvCxnSpPr>
          <p:cNvPr id="79" name="Straight Connector 78"/>
          <p:cNvCxnSpPr>
            <a:stCxn id="10" idx="2"/>
            <a:endCxn id="5135" idx="0"/>
          </p:cNvCxnSpPr>
          <p:nvPr/>
        </p:nvCxnSpPr>
        <p:spPr>
          <a:xfrm>
            <a:off x="2171700" y="2971800"/>
            <a:ext cx="886477" cy="28733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 name="Straight Connector 81"/>
          <p:cNvCxnSpPr>
            <a:stCxn id="5135" idx="2"/>
            <a:endCxn id="27" idx="0"/>
          </p:cNvCxnSpPr>
          <p:nvPr/>
        </p:nvCxnSpPr>
        <p:spPr>
          <a:xfrm>
            <a:off x="3058177" y="3962400"/>
            <a:ext cx="447023" cy="15208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a:stCxn id="28" idx="0"/>
            <a:endCxn id="5135" idx="1"/>
          </p:cNvCxnSpPr>
          <p:nvPr/>
        </p:nvCxnSpPr>
        <p:spPr>
          <a:xfrm flipV="1">
            <a:off x="1409700" y="3610769"/>
            <a:ext cx="505477" cy="80883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1" name="Straight Connector 90"/>
          <p:cNvCxnSpPr>
            <a:stCxn id="11" idx="2"/>
            <a:endCxn id="5134" idx="0"/>
          </p:cNvCxnSpPr>
          <p:nvPr/>
        </p:nvCxnSpPr>
        <p:spPr>
          <a:xfrm flipH="1">
            <a:off x="7124700" y="2971800"/>
            <a:ext cx="22860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4" name="Straight Connector 93"/>
          <p:cNvCxnSpPr>
            <a:stCxn id="5134" idx="2"/>
            <a:endCxn id="22" idx="0"/>
          </p:cNvCxnSpPr>
          <p:nvPr/>
        </p:nvCxnSpPr>
        <p:spPr>
          <a:xfrm flipH="1">
            <a:off x="6858000" y="3962400"/>
            <a:ext cx="266700" cy="685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5141" name="Picture 2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200" y="2286000"/>
            <a:ext cx="1114425" cy="8382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5142"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153400" y="1919288"/>
            <a:ext cx="792163" cy="143351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5143" name="Picture 27"/>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90800" y="4267200"/>
            <a:ext cx="577850" cy="8382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5144" name="Picture 25"/>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419600" y="5181600"/>
            <a:ext cx="900113" cy="990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5145" name="Picture 26"/>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080375" y="5029200"/>
            <a:ext cx="987425" cy="16002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15" name="Footer Placeholder 14"/>
          <p:cNvSpPr>
            <a:spLocks noGrp="1"/>
          </p:cNvSpPr>
          <p:nvPr>
            <p:ph type="ftr" sz="quarter" idx="11"/>
          </p:nvPr>
        </p:nvSpPr>
        <p:spPr/>
        <p:txBody>
          <a:bodyPr/>
          <a:lstStyle/>
          <a:p>
            <a:pPr>
              <a:defRPr/>
            </a:pPr>
            <a:r>
              <a:rPr lang="en-US" smtClean="0"/>
              <a:t>Module 6. Recording Relationships</a:t>
            </a:r>
            <a:endParaRPr lang="en-US"/>
          </a:p>
        </p:txBody>
      </p:sp>
      <p:sp>
        <p:nvSpPr>
          <p:cNvPr id="16" name="Slide Number Placeholder 15"/>
          <p:cNvSpPr>
            <a:spLocks noGrp="1"/>
          </p:cNvSpPr>
          <p:nvPr>
            <p:ph type="sldNum" sz="quarter" idx="12"/>
          </p:nvPr>
        </p:nvSpPr>
        <p:spPr/>
        <p:txBody>
          <a:bodyPr/>
          <a:lstStyle/>
          <a:p>
            <a:pPr>
              <a:defRPr/>
            </a:pPr>
            <a:fld id="{D60E2E09-3778-4AF9-B5F4-8BD3913D7D40}"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smtClean="0"/>
              <a:t>Recording Relationships </a:t>
            </a:r>
            <a:br>
              <a:rPr lang="en-US" smtClean="0"/>
            </a:br>
            <a:r>
              <a:rPr lang="en-US" smtClean="0"/>
              <a:t>Between Works</a:t>
            </a:r>
          </a:p>
        </p:txBody>
      </p:sp>
      <p:sp>
        <p:nvSpPr>
          <p:cNvPr id="23555" name="Content Placeholder 2"/>
          <p:cNvSpPr>
            <a:spLocks noGrp="1"/>
          </p:cNvSpPr>
          <p:nvPr>
            <p:ph idx="1"/>
          </p:nvPr>
        </p:nvSpPr>
        <p:spPr/>
        <p:txBody>
          <a:bodyPr/>
          <a:lstStyle/>
          <a:p>
            <a:r>
              <a:rPr lang="en-US" sz="2800" smtClean="0"/>
              <a:t>RDA Chapters 24 and 25.</a:t>
            </a:r>
          </a:p>
          <a:p>
            <a:r>
              <a:rPr lang="en-US" sz="2800" smtClean="0"/>
              <a:t>Relationships may be recorded either by an identifier (coded link), an authorized access point; or a description.</a:t>
            </a:r>
          </a:p>
          <a:p>
            <a:r>
              <a:rPr lang="en-US" sz="2800" smtClean="0"/>
              <a:t>If the authorized access point is used, it may include a relationship designator to indicate the nature of the relationship.</a:t>
            </a:r>
          </a:p>
          <a:p>
            <a:r>
              <a:rPr lang="en-US" sz="2800" smtClean="0"/>
              <a:t>These relationship designators are found in Appendix J2.</a:t>
            </a:r>
          </a:p>
        </p:txBody>
      </p:sp>
      <p:sp>
        <p:nvSpPr>
          <p:cNvPr id="2" name="Footer Placeholder 1"/>
          <p:cNvSpPr>
            <a:spLocks noGrp="1"/>
          </p:cNvSpPr>
          <p:nvPr>
            <p:ph type="ftr" sz="quarter" idx="11"/>
          </p:nvPr>
        </p:nvSpPr>
        <p:spPr/>
        <p:txBody>
          <a:bodyPr/>
          <a:lstStyle/>
          <a:p>
            <a:pPr>
              <a:defRPr/>
            </a:pPr>
            <a:r>
              <a:rPr lang="en-US" smtClean="0"/>
              <a:t>Module 6. Recording Relationships</a:t>
            </a:r>
            <a:endParaRPr lang="en-US"/>
          </a:p>
        </p:txBody>
      </p:sp>
      <p:sp>
        <p:nvSpPr>
          <p:cNvPr id="3" name="Slide Number Placeholder 2"/>
          <p:cNvSpPr>
            <a:spLocks noGrp="1"/>
          </p:cNvSpPr>
          <p:nvPr>
            <p:ph type="sldNum" sz="quarter" idx="12"/>
          </p:nvPr>
        </p:nvSpPr>
        <p:spPr/>
        <p:txBody>
          <a:bodyPr/>
          <a:lstStyle/>
          <a:p>
            <a:pPr>
              <a:defRPr/>
            </a:pPr>
            <a:fld id="{F8BDFA9F-5688-42AB-8285-2B1460E6331E}" type="slidenum">
              <a:rPr lang="en-US" smtClean="0"/>
              <a:pPr>
                <a:defRPr/>
              </a:pPr>
              <a:t>40</a:t>
            </a:fld>
            <a:endParaRPr 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smtClean="0"/>
              <a:t>Recording Relationships </a:t>
            </a:r>
            <a:br>
              <a:rPr lang="en-US" smtClean="0"/>
            </a:br>
            <a:r>
              <a:rPr lang="en-US" smtClean="0"/>
              <a:t>Between Works: Description</a:t>
            </a:r>
          </a:p>
        </p:txBody>
      </p:sp>
      <p:sp>
        <p:nvSpPr>
          <p:cNvPr id="24579" name="Content Placeholder 2"/>
          <p:cNvSpPr>
            <a:spLocks noGrp="1"/>
          </p:cNvSpPr>
          <p:nvPr>
            <p:ph idx="1"/>
          </p:nvPr>
        </p:nvSpPr>
        <p:spPr/>
        <p:txBody>
          <a:bodyPr/>
          <a:lstStyle/>
          <a:p>
            <a:pPr>
              <a:buNone/>
            </a:pPr>
            <a:r>
              <a:rPr lang="en-US" sz="2300" smtClean="0"/>
              <a:t>100 1_	$a </a:t>
            </a:r>
            <a:r>
              <a:rPr lang="en-US" sz="2300"/>
              <a:t>Rowling</a:t>
            </a:r>
            <a:r>
              <a:rPr lang="en-US" sz="2300" smtClean="0"/>
              <a:t>, J. K., $e author.</a:t>
            </a:r>
          </a:p>
          <a:p>
            <a:pPr>
              <a:buNone/>
            </a:pPr>
            <a:r>
              <a:rPr lang="en-US" sz="2300"/>
              <a:t>240 10	$a Harry Potter and the goblet of fire. $l Spanish</a:t>
            </a:r>
          </a:p>
          <a:p>
            <a:pPr>
              <a:buNone/>
            </a:pPr>
            <a:r>
              <a:rPr lang="en-US" sz="2300" smtClean="0"/>
              <a:t>245 10	$a </a:t>
            </a:r>
            <a:r>
              <a:rPr lang="en-US" sz="2300"/>
              <a:t>Harry </a:t>
            </a:r>
            <a:r>
              <a:rPr lang="en-US" sz="2300" smtClean="0"/>
              <a:t>Potter y el cáliz de fuego / $c J.K. Rowling.</a:t>
            </a:r>
          </a:p>
          <a:p>
            <a:pPr>
              <a:buNone/>
            </a:pPr>
            <a:r>
              <a:rPr lang="en-US" sz="2300" smtClean="0"/>
              <a:t>264 _1</a:t>
            </a:r>
            <a:r>
              <a:rPr lang="en-US" sz="2300"/>
              <a:t>	</a:t>
            </a:r>
            <a:r>
              <a:rPr lang="en-US" sz="2300" smtClean="0"/>
              <a:t>$a </a:t>
            </a:r>
            <a:r>
              <a:rPr lang="en-US" sz="2300"/>
              <a:t>Barcelona </a:t>
            </a:r>
            <a:r>
              <a:rPr lang="en-US" sz="2300" smtClean="0"/>
              <a:t>: $b Salamandra, $c [2007]</a:t>
            </a:r>
          </a:p>
          <a:p>
            <a:pPr>
              <a:buNone/>
            </a:pPr>
            <a:r>
              <a:rPr lang="en-US" sz="2300" smtClean="0"/>
              <a:t>300	$a </a:t>
            </a:r>
            <a:r>
              <a:rPr lang="pl-PL" sz="2300" smtClean="0"/>
              <a:t>635 p</a:t>
            </a:r>
            <a:r>
              <a:rPr lang="en-US" sz="2300" smtClean="0"/>
              <a:t>ages</a:t>
            </a:r>
            <a:r>
              <a:rPr lang="pl-PL" sz="2300" smtClean="0"/>
              <a:t> ; </a:t>
            </a:r>
            <a:r>
              <a:rPr lang="en-US" sz="2300" smtClean="0"/>
              <a:t>$</a:t>
            </a:r>
            <a:r>
              <a:rPr lang="pl-PL" sz="2300" smtClean="0"/>
              <a:t>c 20 cm</a:t>
            </a:r>
            <a:endParaRPr lang="en-US" sz="2300" smtClean="0"/>
          </a:p>
          <a:p>
            <a:pPr>
              <a:buFont typeface="Arial" charset="0"/>
              <a:buNone/>
            </a:pPr>
            <a:r>
              <a:rPr lang="en-US" sz="2300" smtClean="0"/>
              <a:t>...</a:t>
            </a:r>
          </a:p>
          <a:p>
            <a:pPr>
              <a:buNone/>
            </a:pPr>
            <a:r>
              <a:rPr lang="en-US" sz="2300" smtClean="0"/>
              <a:t>500	$a </a:t>
            </a:r>
            <a:r>
              <a:rPr lang="en-US" sz="2300"/>
              <a:t>Spanish </a:t>
            </a:r>
            <a:r>
              <a:rPr lang="en-US" sz="2300" smtClean="0"/>
              <a:t>translation of: Harry Potter and the goblet of fire.</a:t>
            </a:r>
          </a:p>
          <a:p>
            <a:pPr>
              <a:buNone/>
            </a:pPr>
            <a:r>
              <a:rPr lang="en-US" sz="2300" smtClean="0"/>
              <a:t>500	$a </a:t>
            </a:r>
            <a:r>
              <a:rPr lang="en-US" sz="2300" smtClean="0">
                <a:solidFill>
                  <a:srgbClr val="FF0000"/>
                </a:solidFill>
              </a:rPr>
              <a:t>Sequel to: </a:t>
            </a:r>
            <a:r>
              <a:rPr lang="es-ES" sz="2300" smtClean="0">
                <a:solidFill>
                  <a:srgbClr val="FF0000"/>
                </a:solidFill>
              </a:rPr>
              <a:t>Harry Potter y el prisionero de Azkaban.</a:t>
            </a:r>
          </a:p>
          <a:p>
            <a:pPr>
              <a:buNone/>
            </a:pPr>
            <a:r>
              <a:rPr lang="es-ES" sz="2300" smtClean="0"/>
              <a:t>700 1_	</a:t>
            </a:r>
            <a:r>
              <a:rPr lang="en-US" sz="2300" smtClean="0"/>
              <a:t>$a </a:t>
            </a:r>
            <a:r>
              <a:rPr lang="en-US" sz="2300"/>
              <a:t>Muñoz </a:t>
            </a:r>
            <a:r>
              <a:rPr lang="en-US" sz="2300" smtClean="0"/>
              <a:t>García, Adolfo, $e translator.</a:t>
            </a:r>
            <a:endParaRPr lang="es-ES" sz="2300" smtClean="0"/>
          </a:p>
          <a:p>
            <a:pPr marL="342900" lvl="2" indent="-342900">
              <a:buNone/>
            </a:pPr>
            <a:r>
              <a:rPr lang="en-US" sz="2300" smtClean="0"/>
              <a:t>700 1_	$a Martín Azofra, Nieves, $e translator.</a:t>
            </a:r>
          </a:p>
          <a:p>
            <a:endParaRPr lang="en-US" smtClean="0"/>
          </a:p>
        </p:txBody>
      </p:sp>
      <p:sp>
        <p:nvSpPr>
          <p:cNvPr id="2" name="Footer Placeholder 1"/>
          <p:cNvSpPr>
            <a:spLocks noGrp="1"/>
          </p:cNvSpPr>
          <p:nvPr>
            <p:ph type="ftr" sz="quarter" idx="11"/>
          </p:nvPr>
        </p:nvSpPr>
        <p:spPr/>
        <p:txBody>
          <a:bodyPr/>
          <a:lstStyle/>
          <a:p>
            <a:pPr>
              <a:defRPr/>
            </a:pPr>
            <a:r>
              <a:rPr lang="en-US" smtClean="0"/>
              <a:t>Module 6. Recording Relationships</a:t>
            </a:r>
            <a:endParaRPr lang="en-US"/>
          </a:p>
        </p:txBody>
      </p:sp>
      <p:sp>
        <p:nvSpPr>
          <p:cNvPr id="3" name="Slide Number Placeholder 2"/>
          <p:cNvSpPr>
            <a:spLocks noGrp="1"/>
          </p:cNvSpPr>
          <p:nvPr>
            <p:ph type="sldNum" sz="quarter" idx="12"/>
          </p:nvPr>
        </p:nvSpPr>
        <p:spPr/>
        <p:txBody>
          <a:bodyPr/>
          <a:lstStyle/>
          <a:p>
            <a:pPr>
              <a:defRPr/>
            </a:pPr>
            <a:fld id="{F8BDFA9F-5688-42AB-8285-2B1460E6331E}" type="slidenum">
              <a:rPr lang="en-US" smtClean="0"/>
              <a:pPr>
                <a:defRPr/>
              </a:pPr>
              <a:t>41</a:t>
            </a:fld>
            <a:endParaRPr 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sz="3600" smtClean="0"/>
              <a:t>Recording Relationships </a:t>
            </a:r>
            <a:br>
              <a:rPr lang="en-US" sz="3600" smtClean="0"/>
            </a:br>
            <a:r>
              <a:rPr lang="en-US" sz="3600" smtClean="0"/>
              <a:t>Between Works: Authorized Access Point</a:t>
            </a:r>
          </a:p>
        </p:txBody>
      </p:sp>
      <p:sp>
        <p:nvSpPr>
          <p:cNvPr id="25603" name="Content Placeholder 2"/>
          <p:cNvSpPr>
            <a:spLocks noGrp="1"/>
          </p:cNvSpPr>
          <p:nvPr>
            <p:ph idx="1"/>
          </p:nvPr>
        </p:nvSpPr>
        <p:spPr>
          <a:xfrm>
            <a:off x="457200" y="1448592"/>
            <a:ext cx="8229600" cy="4525963"/>
          </a:xfrm>
          <a:solidFill>
            <a:schemeClr val="bg1"/>
          </a:solidFill>
        </p:spPr>
        <p:txBody>
          <a:bodyPr/>
          <a:lstStyle/>
          <a:p>
            <a:pPr>
              <a:buNone/>
            </a:pPr>
            <a:r>
              <a:rPr lang="en-US" sz="2200" smtClean="0"/>
              <a:t>100 1_	$a </a:t>
            </a:r>
            <a:r>
              <a:rPr lang="en-US" sz="2200"/>
              <a:t>Rowling</a:t>
            </a:r>
            <a:r>
              <a:rPr lang="en-US" sz="2200" smtClean="0"/>
              <a:t>, J. K., $e author.</a:t>
            </a:r>
          </a:p>
          <a:p>
            <a:pPr>
              <a:buNone/>
            </a:pPr>
            <a:r>
              <a:rPr lang="en-US" sz="2200"/>
              <a:t>240 10	$a Harry Potter and the goblet of fire. $l Spanish</a:t>
            </a:r>
          </a:p>
          <a:p>
            <a:pPr>
              <a:buNone/>
            </a:pPr>
            <a:r>
              <a:rPr lang="en-US" sz="2200" smtClean="0"/>
              <a:t>245 10	$a </a:t>
            </a:r>
            <a:r>
              <a:rPr lang="en-US" sz="2200"/>
              <a:t>Harry </a:t>
            </a:r>
            <a:r>
              <a:rPr lang="en-US" sz="2200" smtClean="0"/>
              <a:t>Potter y el cáliz de fuego / $c J.K. Rowling.</a:t>
            </a:r>
          </a:p>
          <a:p>
            <a:pPr>
              <a:buNone/>
            </a:pPr>
            <a:r>
              <a:rPr lang="en-US" sz="2200" smtClean="0"/>
              <a:t>264 _1</a:t>
            </a:r>
            <a:r>
              <a:rPr lang="en-US" sz="2200"/>
              <a:t>	</a:t>
            </a:r>
            <a:r>
              <a:rPr lang="en-US" sz="2200" smtClean="0"/>
              <a:t>$a </a:t>
            </a:r>
            <a:r>
              <a:rPr lang="en-US" sz="2200"/>
              <a:t>Barcelona </a:t>
            </a:r>
            <a:r>
              <a:rPr lang="en-US" sz="2200" smtClean="0"/>
              <a:t>: $b Salamandra, $c [2007]</a:t>
            </a:r>
          </a:p>
          <a:p>
            <a:pPr>
              <a:buNone/>
            </a:pPr>
            <a:r>
              <a:rPr lang="en-US" sz="2200" smtClean="0"/>
              <a:t>300	$a </a:t>
            </a:r>
            <a:r>
              <a:rPr lang="pl-PL" sz="2200" smtClean="0"/>
              <a:t>635 p</a:t>
            </a:r>
            <a:r>
              <a:rPr lang="en-US" sz="2200" smtClean="0"/>
              <a:t>ages</a:t>
            </a:r>
            <a:r>
              <a:rPr lang="pl-PL" sz="2200" smtClean="0"/>
              <a:t> ; </a:t>
            </a:r>
            <a:r>
              <a:rPr lang="en-US" sz="2200" smtClean="0"/>
              <a:t>$</a:t>
            </a:r>
            <a:r>
              <a:rPr lang="pl-PL" sz="2200" smtClean="0"/>
              <a:t>c 20 cm</a:t>
            </a:r>
            <a:endParaRPr lang="en-US" sz="2200" smtClean="0"/>
          </a:p>
          <a:p>
            <a:pPr>
              <a:buFont typeface="Arial" charset="0"/>
              <a:buNone/>
            </a:pPr>
            <a:r>
              <a:rPr lang="en-US" sz="2200" smtClean="0"/>
              <a:t>...</a:t>
            </a:r>
          </a:p>
          <a:p>
            <a:pPr>
              <a:buFont typeface="Arial" charset="0"/>
              <a:buNone/>
            </a:pPr>
            <a:r>
              <a:rPr lang="en-US" sz="2200" smtClean="0"/>
              <a:t>700 1_	$i Translation of: $a Rowling, J. K. $t Harry Potter and the goblet of fire.</a:t>
            </a:r>
          </a:p>
          <a:p>
            <a:pPr>
              <a:buFont typeface="Arial" charset="0"/>
              <a:buNone/>
            </a:pPr>
            <a:r>
              <a:rPr lang="en-US" sz="2200" smtClean="0"/>
              <a:t>700 1_	</a:t>
            </a:r>
            <a:r>
              <a:rPr lang="en-US" sz="2200" smtClean="0">
                <a:solidFill>
                  <a:srgbClr val="FF0000"/>
                </a:solidFill>
              </a:rPr>
              <a:t>$i Sequel to: $a Rowling, J. K. $t Harry Potter and the prisoner of Azkaban</a:t>
            </a:r>
            <a:r>
              <a:rPr lang="es-ES" sz="2200" smtClean="0">
                <a:solidFill>
                  <a:srgbClr val="FF0000"/>
                </a:solidFill>
              </a:rPr>
              <a:t>.</a:t>
            </a:r>
          </a:p>
          <a:p>
            <a:pPr>
              <a:buNone/>
            </a:pPr>
            <a:r>
              <a:rPr lang="es-ES" sz="2200" smtClean="0"/>
              <a:t>700 1_	</a:t>
            </a:r>
            <a:r>
              <a:rPr lang="en-US" sz="2200" smtClean="0"/>
              <a:t>$a </a:t>
            </a:r>
            <a:r>
              <a:rPr lang="en-US" sz="2200"/>
              <a:t>Muñoz </a:t>
            </a:r>
            <a:r>
              <a:rPr lang="en-US" sz="2200" smtClean="0"/>
              <a:t>García, Adolfo, $e translator.</a:t>
            </a:r>
            <a:endParaRPr lang="es-ES" sz="2200" smtClean="0"/>
          </a:p>
          <a:p>
            <a:pPr marL="342900" lvl="2" indent="-342900">
              <a:buNone/>
            </a:pPr>
            <a:r>
              <a:rPr lang="en-US" sz="2200" smtClean="0"/>
              <a:t>700 1_	$a Martín Azofra, Nieves, $e translator.</a:t>
            </a:r>
          </a:p>
          <a:p>
            <a:endParaRPr lang="en-US" smtClean="0"/>
          </a:p>
        </p:txBody>
      </p:sp>
      <p:sp>
        <p:nvSpPr>
          <p:cNvPr id="5" name="Left Arrow 4"/>
          <p:cNvSpPr/>
          <p:nvPr/>
        </p:nvSpPr>
        <p:spPr>
          <a:xfrm rot="18781546">
            <a:off x="1977232" y="3390106"/>
            <a:ext cx="2463800" cy="642937"/>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a:solidFill>
                  <a:schemeClr val="tx1"/>
                </a:solidFill>
              </a:rPr>
              <a:t>Relationship designator</a:t>
            </a:r>
          </a:p>
        </p:txBody>
      </p:sp>
      <p:sp>
        <p:nvSpPr>
          <p:cNvPr id="7" name="Left Arrow 6"/>
          <p:cNvSpPr/>
          <p:nvPr/>
        </p:nvSpPr>
        <p:spPr>
          <a:xfrm rot="18781546">
            <a:off x="5236369" y="3358356"/>
            <a:ext cx="2463800" cy="642938"/>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a:solidFill>
                  <a:schemeClr val="tx1"/>
                </a:solidFill>
              </a:rPr>
              <a:t>Authorized access point</a:t>
            </a:r>
          </a:p>
        </p:txBody>
      </p:sp>
      <p:sp>
        <p:nvSpPr>
          <p:cNvPr id="2" name="Footer Placeholder 1"/>
          <p:cNvSpPr>
            <a:spLocks noGrp="1"/>
          </p:cNvSpPr>
          <p:nvPr>
            <p:ph type="ftr" sz="quarter" idx="11"/>
          </p:nvPr>
        </p:nvSpPr>
        <p:spPr/>
        <p:txBody>
          <a:bodyPr/>
          <a:lstStyle/>
          <a:p>
            <a:pPr>
              <a:defRPr/>
            </a:pPr>
            <a:r>
              <a:rPr lang="en-US" smtClean="0"/>
              <a:t>Module 6. Recording Relationships</a:t>
            </a:r>
            <a:endParaRPr lang="en-US"/>
          </a:p>
        </p:txBody>
      </p:sp>
      <p:sp>
        <p:nvSpPr>
          <p:cNvPr id="3" name="Slide Number Placeholder 2"/>
          <p:cNvSpPr>
            <a:spLocks noGrp="1"/>
          </p:cNvSpPr>
          <p:nvPr>
            <p:ph type="sldNum" sz="quarter" idx="12"/>
          </p:nvPr>
        </p:nvSpPr>
        <p:spPr/>
        <p:txBody>
          <a:bodyPr/>
          <a:lstStyle/>
          <a:p>
            <a:pPr>
              <a:defRPr/>
            </a:pPr>
            <a:fld id="{F8BDFA9F-5688-42AB-8285-2B1460E6331E}" type="slidenum">
              <a:rPr lang="en-US" smtClean="0"/>
              <a:pPr>
                <a:defRPr/>
              </a:pPr>
              <a:t>42</a:t>
            </a:fld>
            <a:endParaRPr 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smtClean="0"/>
              <a:t>Relationships between Works:</a:t>
            </a:r>
            <a:br>
              <a:rPr lang="en-US" smtClean="0"/>
            </a:br>
            <a:r>
              <a:rPr lang="en-US" smtClean="0"/>
              <a:t>Whole-Part Relationship</a:t>
            </a:r>
          </a:p>
        </p:txBody>
      </p:sp>
      <p:sp>
        <p:nvSpPr>
          <p:cNvPr id="26627" name="Content Placeholder 2"/>
          <p:cNvSpPr>
            <a:spLocks noGrp="1"/>
          </p:cNvSpPr>
          <p:nvPr>
            <p:ph idx="1"/>
          </p:nvPr>
        </p:nvSpPr>
        <p:spPr/>
        <p:txBody>
          <a:bodyPr/>
          <a:lstStyle/>
          <a:p>
            <a:endParaRPr lang="en-US" smtClean="0"/>
          </a:p>
          <a:p>
            <a:r>
              <a:rPr lang="en-US" smtClean="0"/>
              <a:t>A particularly important type of relationship</a:t>
            </a:r>
          </a:p>
          <a:p>
            <a:r>
              <a:rPr lang="en-US" smtClean="0"/>
              <a:t>As with other types of relationship, it can be recorded either by a description (e.g., a contents note) or by authorized access points, or both.</a:t>
            </a:r>
          </a:p>
        </p:txBody>
      </p:sp>
      <p:sp>
        <p:nvSpPr>
          <p:cNvPr id="2" name="Footer Placeholder 1"/>
          <p:cNvSpPr>
            <a:spLocks noGrp="1"/>
          </p:cNvSpPr>
          <p:nvPr>
            <p:ph type="ftr" sz="quarter" idx="11"/>
          </p:nvPr>
        </p:nvSpPr>
        <p:spPr/>
        <p:txBody>
          <a:bodyPr/>
          <a:lstStyle/>
          <a:p>
            <a:pPr>
              <a:defRPr/>
            </a:pPr>
            <a:r>
              <a:rPr lang="en-US" smtClean="0"/>
              <a:t>Module 6. Recording Relationships</a:t>
            </a:r>
            <a:endParaRPr lang="en-US"/>
          </a:p>
        </p:txBody>
      </p:sp>
      <p:sp>
        <p:nvSpPr>
          <p:cNvPr id="3" name="Slide Number Placeholder 2"/>
          <p:cNvSpPr>
            <a:spLocks noGrp="1"/>
          </p:cNvSpPr>
          <p:nvPr>
            <p:ph type="sldNum" sz="quarter" idx="12"/>
          </p:nvPr>
        </p:nvSpPr>
        <p:spPr/>
        <p:txBody>
          <a:bodyPr/>
          <a:lstStyle/>
          <a:p>
            <a:pPr>
              <a:defRPr/>
            </a:pPr>
            <a:fld id="{F8BDFA9F-5688-42AB-8285-2B1460E6331E}" type="slidenum">
              <a:rPr lang="en-US" smtClean="0"/>
              <a:pPr>
                <a:defRPr/>
              </a:pPr>
              <a:t>43</a:t>
            </a:fld>
            <a:endParaRPr 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smtClean="0"/>
              <a:t>Relationships between Works:</a:t>
            </a:r>
            <a:br>
              <a:rPr lang="en-US" smtClean="0"/>
            </a:br>
            <a:r>
              <a:rPr lang="en-US" smtClean="0"/>
              <a:t>Whole-Part Relationship</a:t>
            </a:r>
          </a:p>
        </p:txBody>
      </p:sp>
      <p:sp>
        <p:nvSpPr>
          <p:cNvPr id="27651" name="Content Placeholder 2"/>
          <p:cNvSpPr>
            <a:spLocks noGrp="1"/>
          </p:cNvSpPr>
          <p:nvPr>
            <p:ph idx="1"/>
          </p:nvPr>
        </p:nvSpPr>
        <p:spPr>
          <a:xfrm>
            <a:off x="457200" y="1600200"/>
            <a:ext cx="8229600" cy="3352800"/>
          </a:xfrm>
          <a:ln>
            <a:solidFill>
              <a:schemeClr val="tx1"/>
            </a:solidFill>
            <a:miter lim="800000"/>
            <a:headEnd/>
            <a:tailEnd/>
          </a:ln>
        </p:spPr>
        <p:txBody>
          <a:bodyPr/>
          <a:lstStyle/>
          <a:p>
            <a:pPr>
              <a:buNone/>
            </a:pPr>
            <a:r>
              <a:rPr lang="en-US" sz="2400" smtClean="0"/>
              <a:t>100 1_	</a:t>
            </a:r>
            <a:r>
              <a:rPr lang="en-US" sz="2400"/>
              <a:t> $a Paz</a:t>
            </a:r>
            <a:r>
              <a:rPr lang="en-US" sz="2400" smtClean="0"/>
              <a:t>, Octavio, $d 1914-1998, $e author.</a:t>
            </a:r>
          </a:p>
          <a:p>
            <a:pPr>
              <a:buNone/>
            </a:pPr>
            <a:r>
              <a:rPr lang="en-US" sz="2400" smtClean="0"/>
              <a:t>245 10	 </a:t>
            </a:r>
            <a:r>
              <a:rPr lang="en-US" sz="2400"/>
              <a:t>$a Cuadrivio </a:t>
            </a:r>
            <a:r>
              <a:rPr lang="en-US" sz="2400" smtClean="0"/>
              <a:t>: $b Diarío, López Velarde, Pessoa, Cenuda / $c Octavio Paz.</a:t>
            </a:r>
          </a:p>
          <a:p>
            <a:pPr>
              <a:buFont typeface="Arial" charset="0"/>
              <a:buNone/>
            </a:pPr>
            <a:r>
              <a:rPr lang="en-US" sz="2400" smtClean="0"/>
              <a:t>...</a:t>
            </a:r>
          </a:p>
          <a:p>
            <a:pPr>
              <a:buNone/>
            </a:pPr>
            <a:r>
              <a:rPr lang="en-US" sz="2400" smtClean="0"/>
              <a:t>505 0_	</a:t>
            </a:r>
            <a:r>
              <a:rPr lang="es-ES" sz="2400" smtClean="0"/>
              <a:t> </a:t>
            </a:r>
            <a:r>
              <a:rPr lang="en-US" sz="2400"/>
              <a:t>$a </a:t>
            </a:r>
            <a:r>
              <a:rPr lang="es-ES" sz="2400" smtClean="0">
                <a:solidFill>
                  <a:srgbClr val="FF0000"/>
                </a:solidFill>
              </a:rPr>
              <a:t>El caracol y la sirena : Rubén </a:t>
            </a:r>
            <a:r>
              <a:rPr lang="en-US" sz="2400" smtClean="0">
                <a:solidFill>
                  <a:srgbClr val="FF0000"/>
                </a:solidFill>
              </a:rPr>
              <a:t>Diarío -- El camino de la pasión : Ramón López Velarde -- El desconocido de sí mismo : Fernando Pessoa -- </a:t>
            </a:r>
            <a:r>
              <a:rPr lang="es-ES" sz="2400" smtClean="0">
                <a:solidFill>
                  <a:srgbClr val="FF0000"/>
                </a:solidFill>
              </a:rPr>
              <a:t>La palabra edificante : Luis Cernuda</a:t>
            </a:r>
            <a:r>
              <a:rPr lang="es-ES" sz="2400" smtClean="0"/>
              <a:t>. </a:t>
            </a:r>
          </a:p>
          <a:p>
            <a:pPr>
              <a:buFont typeface="Arial" charset="0"/>
              <a:buNone/>
            </a:pPr>
            <a:r>
              <a:rPr lang="es-ES" sz="2400" smtClean="0"/>
              <a:t>...</a:t>
            </a:r>
            <a:endParaRPr lang="en-US" sz="2400" smtClean="0"/>
          </a:p>
        </p:txBody>
      </p:sp>
      <p:sp>
        <p:nvSpPr>
          <p:cNvPr id="4" name="Content Placeholder 2"/>
          <p:cNvSpPr txBox="1">
            <a:spLocks/>
          </p:cNvSpPr>
          <p:nvPr/>
        </p:nvSpPr>
        <p:spPr bwMode="auto">
          <a:xfrm>
            <a:off x="914400" y="4953000"/>
            <a:ext cx="8077200" cy="1143000"/>
          </a:xfrm>
          <a:prstGeom prst="rect">
            <a:avLst/>
          </a:prstGeom>
          <a:noFill/>
          <a:ln w="9525">
            <a:noFill/>
            <a:miter lim="800000"/>
            <a:headEnd/>
            <a:tailEnd/>
          </a:ln>
        </p:spPr>
        <p:txBody>
          <a:bodyPr/>
          <a:lstStyle/>
          <a:p>
            <a:pPr marL="342900" indent="-342900">
              <a:spcBef>
                <a:spcPct val="20000"/>
              </a:spcBef>
              <a:buFont typeface="Arial" charset="0"/>
              <a:buNone/>
              <a:defRPr/>
            </a:pPr>
            <a:r>
              <a:rPr lang="en-US" sz="2400">
                <a:latin typeface="+mn-lt"/>
              </a:rPr>
              <a:t>Each essay is a work; the anthology Cuadrivio is also a work. The whole-part relationship between these works is here expressed in a </a:t>
            </a:r>
            <a:r>
              <a:rPr lang="en-US" sz="2400">
                <a:solidFill>
                  <a:srgbClr val="FF0000"/>
                </a:solidFill>
                <a:latin typeface="+mn-lt"/>
              </a:rPr>
              <a:t>description</a:t>
            </a:r>
            <a:r>
              <a:rPr lang="en-US" sz="2400">
                <a:latin typeface="+mn-lt"/>
              </a:rPr>
              <a:t>.</a:t>
            </a:r>
          </a:p>
        </p:txBody>
      </p:sp>
      <p:sp>
        <p:nvSpPr>
          <p:cNvPr id="2" name="Footer Placeholder 1"/>
          <p:cNvSpPr>
            <a:spLocks noGrp="1"/>
          </p:cNvSpPr>
          <p:nvPr>
            <p:ph type="ftr" sz="quarter" idx="11"/>
          </p:nvPr>
        </p:nvSpPr>
        <p:spPr/>
        <p:txBody>
          <a:bodyPr/>
          <a:lstStyle/>
          <a:p>
            <a:pPr>
              <a:defRPr/>
            </a:pPr>
            <a:r>
              <a:rPr lang="en-US" smtClean="0"/>
              <a:t>Module 6. Recording Relationships</a:t>
            </a:r>
            <a:endParaRPr lang="en-US"/>
          </a:p>
        </p:txBody>
      </p:sp>
      <p:sp>
        <p:nvSpPr>
          <p:cNvPr id="3" name="Slide Number Placeholder 2"/>
          <p:cNvSpPr>
            <a:spLocks noGrp="1"/>
          </p:cNvSpPr>
          <p:nvPr>
            <p:ph type="sldNum" sz="quarter" idx="12"/>
          </p:nvPr>
        </p:nvSpPr>
        <p:spPr/>
        <p:txBody>
          <a:bodyPr/>
          <a:lstStyle/>
          <a:p>
            <a:pPr>
              <a:defRPr/>
            </a:pPr>
            <a:fld id="{F8BDFA9F-5688-42AB-8285-2B1460E6331E}" type="slidenum">
              <a:rPr lang="en-US" smtClean="0"/>
              <a:pPr>
                <a:defRPr/>
              </a:pPr>
              <a:t>44</a:t>
            </a:fld>
            <a:endParaRPr lang="en-US"/>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smtClean="0"/>
              <a:t>Relationships between Works:</a:t>
            </a:r>
            <a:br>
              <a:rPr lang="en-US" smtClean="0"/>
            </a:br>
            <a:r>
              <a:rPr lang="en-US" smtClean="0"/>
              <a:t>Whole-Part Relationship</a:t>
            </a:r>
          </a:p>
        </p:txBody>
      </p:sp>
      <p:sp>
        <p:nvSpPr>
          <p:cNvPr id="28675" name="Content Placeholder 2"/>
          <p:cNvSpPr>
            <a:spLocks noGrp="1"/>
          </p:cNvSpPr>
          <p:nvPr>
            <p:ph idx="1"/>
          </p:nvPr>
        </p:nvSpPr>
        <p:spPr>
          <a:xfrm>
            <a:off x="457200" y="1600200"/>
            <a:ext cx="8229600" cy="3092450"/>
          </a:xfrm>
          <a:ln>
            <a:solidFill>
              <a:schemeClr val="tx1"/>
            </a:solidFill>
            <a:miter lim="800000"/>
            <a:headEnd/>
            <a:tailEnd/>
          </a:ln>
        </p:spPr>
        <p:txBody>
          <a:bodyPr/>
          <a:lstStyle/>
          <a:p>
            <a:pPr>
              <a:buNone/>
            </a:pPr>
            <a:r>
              <a:rPr lang="en-US" sz="1800" smtClean="0"/>
              <a:t>100 1_	</a:t>
            </a:r>
            <a:r>
              <a:rPr lang="en-US" sz="1800"/>
              <a:t> $a Paz</a:t>
            </a:r>
            <a:r>
              <a:rPr lang="en-US" sz="1800" smtClean="0"/>
              <a:t>, Octavio, $d 1914-1998, $e author.</a:t>
            </a:r>
          </a:p>
          <a:p>
            <a:pPr>
              <a:buNone/>
            </a:pPr>
            <a:r>
              <a:rPr lang="en-US" sz="1800" smtClean="0"/>
              <a:t>245 10	</a:t>
            </a:r>
            <a:r>
              <a:rPr lang="en-US" sz="1800"/>
              <a:t> $a Cuadrivio </a:t>
            </a:r>
            <a:r>
              <a:rPr lang="en-US" sz="1800" smtClean="0"/>
              <a:t>: $b Diarío, López Velarde, Pessoa, Cenuda / $c Octavio Paz.</a:t>
            </a:r>
          </a:p>
          <a:p>
            <a:pPr>
              <a:buFont typeface="Arial" charset="0"/>
              <a:buNone/>
            </a:pPr>
            <a:r>
              <a:rPr lang="en-US" sz="1800" smtClean="0"/>
              <a:t>...</a:t>
            </a:r>
          </a:p>
          <a:p>
            <a:pPr marL="914400" indent="-914400">
              <a:buNone/>
            </a:pPr>
            <a:r>
              <a:rPr lang="es-ES" sz="1800" smtClean="0"/>
              <a:t>700 12</a:t>
            </a:r>
            <a:r>
              <a:rPr lang="es-ES" sz="1800" smtClean="0">
                <a:solidFill>
                  <a:srgbClr val="FF0000"/>
                </a:solidFill>
              </a:rPr>
              <a:t>	</a:t>
            </a:r>
            <a:r>
              <a:rPr lang="en-US" sz="1800" smtClean="0"/>
              <a:t>$</a:t>
            </a:r>
            <a:r>
              <a:rPr lang="en-US" sz="1800"/>
              <a:t>i Container of (work): $a </a:t>
            </a:r>
            <a:r>
              <a:rPr lang="en-US" sz="1800" smtClean="0">
                <a:solidFill>
                  <a:srgbClr val="FF0000"/>
                </a:solidFill>
              </a:rPr>
              <a:t>Paz, Octavio, $d 1914-1998. $t </a:t>
            </a:r>
            <a:r>
              <a:rPr lang="es-ES" sz="1800" smtClean="0">
                <a:solidFill>
                  <a:srgbClr val="FF0000"/>
                </a:solidFill>
              </a:rPr>
              <a:t>Caracol y la sirena.</a:t>
            </a:r>
            <a:endParaRPr lang="en-US" sz="1800" smtClean="0">
              <a:solidFill>
                <a:srgbClr val="FF0000"/>
              </a:solidFill>
            </a:endParaRPr>
          </a:p>
          <a:p>
            <a:pPr marL="914400" indent="-914400">
              <a:buNone/>
            </a:pPr>
            <a:r>
              <a:rPr lang="es-ES" sz="1800" smtClean="0"/>
              <a:t>700 12</a:t>
            </a:r>
            <a:r>
              <a:rPr lang="es-ES" sz="1800" smtClean="0">
                <a:solidFill>
                  <a:srgbClr val="FF0000"/>
                </a:solidFill>
              </a:rPr>
              <a:t>	</a:t>
            </a:r>
            <a:r>
              <a:rPr lang="en-US" sz="1800" smtClean="0"/>
              <a:t>$</a:t>
            </a:r>
            <a:r>
              <a:rPr lang="en-US" sz="1800"/>
              <a:t>i Container of (work): $a </a:t>
            </a:r>
            <a:r>
              <a:rPr lang="en-US" sz="1800" smtClean="0">
                <a:solidFill>
                  <a:srgbClr val="FF0000"/>
                </a:solidFill>
              </a:rPr>
              <a:t>Paz, Octavio, $d 1914-1998. $t Camino de la pasión</a:t>
            </a:r>
            <a:r>
              <a:rPr lang="es-ES" sz="1800" smtClean="0">
                <a:solidFill>
                  <a:srgbClr val="FF0000"/>
                </a:solidFill>
              </a:rPr>
              <a:t>.</a:t>
            </a:r>
          </a:p>
          <a:p>
            <a:pPr marL="914400" indent="-914400">
              <a:buNone/>
            </a:pPr>
            <a:r>
              <a:rPr lang="es-ES" sz="1800" smtClean="0"/>
              <a:t>700 12</a:t>
            </a:r>
            <a:r>
              <a:rPr lang="es-ES" sz="1800" smtClean="0">
                <a:solidFill>
                  <a:srgbClr val="FF0000"/>
                </a:solidFill>
              </a:rPr>
              <a:t>	</a:t>
            </a:r>
            <a:r>
              <a:rPr lang="en-US" sz="1800" smtClean="0"/>
              <a:t>$</a:t>
            </a:r>
            <a:r>
              <a:rPr lang="en-US" sz="1800"/>
              <a:t>i Container of (work): $a </a:t>
            </a:r>
            <a:r>
              <a:rPr lang="en-US" sz="1800" smtClean="0">
                <a:solidFill>
                  <a:srgbClr val="FF0000"/>
                </a:solidFill>
              </a:rPr>
              <a:t>Paz, Octavio, $d 1914-1998. $t Desconocido de sí mismo</a:t>
            </a:r>
            <a:r>
              <a:rPr lang="es-ES" sz="1800" smtClean="0">
                <a:solidFill>
                  <a:srgbClr val="FF0000"/>
                </a:solidFill>
              </a:rPr>
              <a:t>.</a:t>
            </a:r>
          </a:p>
          <a:p>
            <a:pPr marL="914400" indent="-914400">
              <a:buNone/>
            </a:pPr>
            <a:r>
              <a:rPr lang="es-ES" sz="1800" smtClean="0"/>
              <a:t>700 12</a:t>
            </a:r>
            <a:r>
              <a:rPr lang="es-ES" sz="1800" smtClean="0">
                <a:solidFill>
                  <a:srgbClr val="FF0000"/>
                </a:solidFill>
              </a:rPr>
              <a:t>	</a:t>
            </a:r>
            <a:r>
              <a:rPr lang="en-US" sz="1800" smtClean="0"/>
              <a:t>$</a:t>
            </a:r>
            <a:r>
              <a:rPr lang="en-US" sz="1800"/>
              <a:t>i Container of (work): $a </a:t>
            </a:r>
            <a:r>
              <a:rPr lang="en-US" sz="1800" smtClean="0">
                <a:solidFill>
                  <a:srgbClr val="FF0000"/>
                </a:solidFill>
              </a:rPr>
              <a:t>Paz, Octavio, $d 1914-1998. $t </a:t>
            </a:r>
            <a:r>
              <a:rPr lang="es-ES" sz="1800" smtClean="0">
                <a:solidFill>
                  <a:srgbClr val="FF0000"/>
                </a:solidFill>
              </a:rPr>
              <a:t>Palabra edificante.</a:t>
            </a:r>
            <a:endParaRPr lang="en-US" sz="1800" smtClean="0"/>
          </a:p>
        </p:txBody>
      </p:sp>
      <p:sp>
        <p:nvSpPr>
          <p:cNvPr id="4" name="Content Placeholder 2"/>
          <p:cNvSpPr txBox="1">
            <a:spLocks/>
          </p:cNvSpPr>
          <p:nvPr/>
        </p:nvSpPr>
        <p:spPr bwMode="auto">
          <a:xfrm>
            <a:off x="914400" y="4953000"/>
            <a:ext cx="8077200" cy="1143000"/>
          </a:xfrm>
          <a:prstGeom prst="rect">
            <a:avLst/>
          </a:prstGeom>
          <a:noFill/>
          <a:ln w="9525">
            <a:noFill/>
            <a:miter lim="800000"/>
            <a:headEnd/>
            <a:tailEnd/>
          </a:ln>
        </p:spPr>
        <p:txBody>
          <a:bodyPr/>
          <a:lstStyle/>
          <a:p>
            <a:pPr marL="342900" indent="-342900">
              <a:spcBef>
                <a:spcPct val="20000"/>
              </a:spcBef>
              <a:defRPr/>
            </a:pPr>
            <a:r>
              <a:rPr lang="en-US" sz="2400">
                <a:latin typeface="+mn-lt"/>
              </a:rPr>
              <a:t>Each essay is a work; the anthology </a:t>
            </a:r>
            <a:r>
              <a:rPr lang="en-US" sz="2400" i="1">
                <a:latin typeface="+mn-lt"/>
              </a:rPr>
              <a:t>Cuadrivio</a:t>
            </a:r>
            <a:r>
              <a:rPr lang="en-US" sz="2400">
                <a:latin typeface="+mn-lt"/>
              </a:rPr>
              <a:t> is also a work. The whole-part relationship between these works is here expressed using </a:t>
            </a:r>
            <a:r>
              <a:rPr lang="en-US" sz="2400">
                <a:solidFill>
                  <a:srgbClr val="FF0000"/>
                </a:solidFill>
                <a:latin typeface="+mn-lt"/>
              </a:rPr>
              <a:t>authorized access points</a:t>
            </a:r>
            <a:r>
              <a:rPr lang="en-US" sz="2400"/>
              <a:t>.</a:t>
            </a:r>
            <a:endParaRPr lang="en-US" sz="2400">
              <a:latin typeface="+mn-lt"/>
            </a:endParaRPr>
          </a:p>
        </p:txBody>
      </p:sp>
      <p:sp>
        <p:nvSpPr>
          <p:cNvPr id="2" name="Footer Placeholder 1"/>
          <p:cNvSpPr>
            <a:spLocks noGrp="1"/>
          </p:cNvSpPr>
          <p:nvPr>
            <p:ph type="ftr" sz="quarter" idx="11"/>
          </p:nvPr>
        </p:nvSpPr>
        <p:spPr/>
        <p:txBody>
          <a:bodyPr/>
          <a:lstStyle/>
          <a:p>
            <a:pPr>
              <a:defRPr/>
            </a:pPr>
            <a:r>
              <a:rPr lang="en-US" smtClean="0"/>
              <a:t>Module 6. Recording Relationships</a:t>
            </a:r>
            <a:endParaRPr lang="en-US"/>
          </a:p>
        </p:txBody>
      </p:sp>
      <p:sp>
        <p:nvSpPr>
          <p:cNvPr id="3" name="Slide Number Placeholder 2"/>
          <p:cNvSpPr>
            <a:spLocks noGrp="1"/>
          </p:cNvSpPr>
          <p:nvPr>
            <p:ph type="sldNum" sz="quarter" idx="12"/>
          </p:nvPr>
        </p:nvSpPr>
        <p:spPr/>
        <p:txBody>
          <a:bodyPr/>
          <a:lstStyle/>
          <a:p>
            <a:pPr>
              <a:defRPr/>
            </a:pPr>
            <a:fld id="{F8BDFA9F-5688-42AB-8285-2B1460E6331E}" type="slidenum">
              <a:rPr lang="en-US" smtClean="0"/>
              <a:pPr>
                <a:defRPr/>
              </a:pPr>
              <a:t>45</a:t>
            </a:fld>
            <a:endParaRPr lang="en-US"/>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sz="3600" smtClean="0"/>
              <a:t>Recording Relationships </a:t>
            </a:r>
            <a:br>
              <a:rPr lang="en-US" sz="3600" smtClean="0"/>
            </a:br>
            <a:r>
              <a:rPr lang="en-US" sz="3600" smtClean="0"/>
              <a:t>Between Expressions and other Resources</a:t>
            </a:r>
          </a:p>
        </p:txBody>
      </p:sp>
      <p:sp>
        <p:nvSpPr>
          <p:cNvPr id="29699" name="Content Placeholder 2"/>
          <p:cNvSpPr>
            <a:spLocks noGrp="1"/>
          </p:cNvSpPr>
          <p:nvPr>
            <p:ph idx="1"/>
          </p:nvPr>
        </p:nvSpPr>
        <p:spPr/>
        <p:txBody>
          <a:bodyPr/>
          <a:lstStyle/>
          <a:p>
            <a:r>
              <a:rPr lang="en-US" sz="2800" smtClean="0"/>
              <a:t>RDA Chapters 24 and 26.</a:t>
            </a:r>
          </a:p>
          <a:p>
            <a:r>
              <a:rPr lang="en-US" sz="2800" smtClean="0"/>
              <a:t>Relationships may be recorded either by an identifier (coded link), an authorized access point; or a description.</a:t>
            </a:r>
          </a:p>
          <a:p>
            <a:r>
              <a:rPr lang="en-US" sz="2800" smtClean="0"/>
              <a:t>If the authorized access point is used, it may include a relationship designator to indicate the nature of the relationship.</a:t>
            </a:r>
          </a:p>
          <a:p>
            <a:r>
              <a:rPr lang="en-US" sz="2800" smtClean="0"/>
              <a:t>These relationship designators are found in Appendix J3.</a:t>
            </a:r>
          </a:p>
        </p:txBody>
      </p:sp>
      <p:sp>
        <p:nvSpPr>
          <p:cNvPr id="2" name="Footer Placeholder 1"/>
          <p:cNvSpPr>
            <a:spLocks noGrp="1"/>
          </p:cNvSpPr>
          <p:nvPr>
            <p:ph type="ftr" sz="quarter" idx="11"/>
          </p:nvPr>
        </p:nvSpPr>
        <p:spPr/>
        <p:txBody>
          <a:bodyPr/>
          <a:lstStyle/>
          <a:p>
            <a:pPr>
              <a:defRPr/>
            </a:pPr>
            <a:r>
              <a:rPr lang="en-US" smtClean="0"/>
              <a:t>Module 6. Recording Relationships</a:t>
            </a:r>
            <a:endParaRPr lang="en-US"/>
          </a:p>
        </p:txBody>
      </p:sp>
      <p:sp>
        <p:nvSpPr>
          <p:cNvPr id="3" name="Slide Number Placeholder 2"/>
          <p:cNvSpPr>
            <a:spLocks noGrp="1"/>
          </p:cNvSpPr>
          <p:nvPr>
            <p:ph type="sldNum" sz="quarter" idx="12"/>
          </p:nvPr>
        </p:nvSpPr>
        <p:spPr/>
        <p:txBody>
          <a:bodyPr/>
          <a:lstStyle/>
          <a:p>
            <a:pPr>
              <a:defRPr/>
            </a:pPr>
            <a:fld id="{F8BDFA9F-5688-42AB-8285-2B1460E6331E}" type="slidenum">
              <a:rPr lang="en-US" smtClean="0"/>
              <a:pPr>
                <a:defRPr/>
              </a:pPr>
              <a:t>46</a:t>
            </a:fld>
            <a:endParaRPr lang="en-US"/>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smtClean="0"/>
              <a:t>Recording Relationships </a:t>
            </a:r>
            <a:br>
              <a:rPr lang="en-US" smtClean="0"/>
            </a:br>
            <a:r>
              <a:rPr lang="en-US" smtClean="0"/>
              <a:t>Between Expressions: Description</a:t>
            </a:r>
          </a:p>
        </p:txBody>
      </p:sp>
      <p:sp>
        <p:nvSpPr>
          <p:cNvPr id="30723" name="Content Placeholder 2"/>
          <p:cNvSpPr>
            <a:spLocks noGrp="1"/>
          </p:cNvSpPr>
          <p:nvPr>
            <p:ph idx="1"/>
          </p:nvPr>
        </p:nvSpPr>
        <p:spPr/>
        <p:txBody>
          <a:bodyPr/>
          <a:lstStyle/>
          <a:p>
            <a:pPr>
              <a:buNone/>
            </a:pPr>
            <a:r>
              <a:rPr lang="en-US" sz="2400" smtClean="0"/>
              <a:t>100 1_	</a:t>
            </a:r>
            <a:r>
              <a:rPr lang="en-US" sz="2400"/>
              <a:t> $a Rowling</a:t>
            </a:r>
            <a:r>
              <a:rPr lang="en-US" sz="2400" smtClean="0"/>
              <a:t>, J. K., $e author.</a:t>
            </a:r>
          </a:p>
          <a:p>
            <a:pPr>
              <a:buNone/>
            </a:pPr>
            <a:r>
              <a:rPr lang="en-US" sz="2400" smtClean="0"/>
              <a:t>245 10	</a:t>
            </a:r>
            <a:r>
              <a:rPr lang="en-US" sz="2400"/>
              <a:t> $a Harry </a:t>
            </a:r>
            <a:r>
              <a:rPr lang="en-US" sz="2400" smtClean="0"/>
              <a:t>Potter y el cáliz de fuego / $c J.K. Rowling.</a:t>
            </a:r>
          </a:p>
          <a:p>
            <a:pPr>
              <a:buNone/>
            </a:pPr>
            <a:r>
              <a:rPr lang="en-US" sz="2400" smtClean="0"/>
              <a:t>264 _1	</a:t>
            </a:r>
            <a:r>
              <a:rPr lang="en-US" sz="2400"/>
              <a:t> $a Barcelona </a:t>
            </a:r>
            <a:r>
              <a:rPr lang="en-US" sz="2400" smtClean="0"/>
              <a:t>: $b Salamandra, $c [2007]</a:t>
            </a:r>
          </a:p>
          <a:p>
            <a:pPr>
              <a:buNone/>
            </a:pPr>
            <a:r>
              <a:rPr lang="en-US" sz="2400" smtClean="0"/>
              <a:t>300	</a:t>
            </a:r>
            <a:r>
              <a:rPr lang="en-US" sz="2400"/>
              <a:t> $a </a:t>
            </a:r>
            <a:r>
              <a:rPr lang="pl-PL" sz="2400" smtClean="0"/>
              <a:t>635 p</a:t>
            </a:r>
            <a:r>
              <a:rPr lang="en-US" sz="2400" smtClean="0"/>
              <a:t>ages</a:t>
            </a:r>
            <a:r>
              <a:rPr lang="pl-PL" sz="2400" smtClean="0"/>
              <a:t> ; </a:t>
            </a:r>
            <a:r>
              <a:rPr lang="en-US" sz="2400" smtClean="0"/>
              <a:t>$</a:t>
            </a:r>
            <a:r>
              <a:rPr lang="pl-PL" sz="2400" smtClean="0"/>
              <a:t>c 20 cm</a:t>
            </a:r>
            <a:endParaRPr lang="en-US" sz="2400" smtClean="0"/>
          </a:p>
          <a:p>
            <a:pPr>
              <a:buFont typeface="Arial" charset="0"/>
              <a:buNone/>
            </a:pPr>
            <a:r>
              <a:rPr lang="en-US" sz="2400" smtClean="0"/>
              <a:t>...</a:t>
            </a:r>
          </a:p>
          <a:p>
            <a:pPr>
              <a:buNone/>
            </a:pPr>
            <a:r>
              <a:rPr lang="en-US" sz="2400" smtClean="0"/>
              <a:t>500	</a:t>
            </a:r>
            <a:r>
              <a:rPr lang="en-US" sz="2400"/>
              <a:t> $a </a:t>
            </a:r>
            <a:r>
              <a:rPr lang="en-US" sz="2400" smtClean="0">
                <a:solidFill>
                  <a:srgbClr val="FF0000"/>
                </a:solidFill>
              </a:rPr>
              <a:t>Spanish translation of: Harry Potter and the goblet of fire.</a:t>
            </a:r>
          </a:p>
          <a:p>
            <a:pPr>
              <a:buNone/>
            </a:pPr>
            <a:r>
              <a:rPr lang="en-US" sz="2400" smtClean="0"/>
              <a:t>500	</a:t>
            </a:r>
            <a:r>
              <a:rPr lang="en-US" sz="2400"/>
              <a:t> $a Sequel </a:t>
            </a:r>
            <a:r>
              <a:rPr lang="en-US" sz="2400" smtClean="0"/>
              <a:t>to: </a:t>
            </a:r>
            <a:r>
              <a:rPr lang="es-ES" sz="2400" smtClean="0"/>
              <a:t>Harry Potter y el prisionero de Azkaban.</a:t>
            </a:r>
          </a:p>
          <a:p>
            <a:pPr>
              <a:buNone/>
            </a:pPr>
            <a:r>
              <a:rPr lang="es-ES" sz="2400" smtClean="0"/>
              <a:t>700 1_	</a:t>
            </a:r>
            <a:r>
              <a:rPr lang="en-US" sz="2400"/>
              <a:t> $a Muñoz </a:t>
            </a:r>
            <a:r>
              <a:rPr lang="en-US" sz="2400" smtClean="0"/>
              <a:t>García, Adolfo, $e translator.</a:t>
            </a:r>
            <a:endParaRPr lang="es-ES" sz="2400" smtClean="0"/>
          </a:p>
          <a:p>
            <a:pPr marL="342900" lvl="2" indent="-342900">
              <a:buNone/>
            </a:pPr>
            <a:r>
              <a:rPr lang="en-US" smtClean="0"/>
              <a:t>700 1_	</a:t>
            </a:r>
            <a:r>
              <a:rPr lang="en-US"/>
              <a:t> $a </a:t>
            </a:r>
            <a:r>
              <a:rPr lang="en-US" smtClean="0"/>
              <a:t>Martín Azofra, Nieves, $e translator.</a:t>
            </a:r>
          </a:p>
          <a:p>
            <a:endParaRPr lang="en-US" smtClean="0"/>
          </a:p>
        </p:txBody>
      </p:sp>
      <p:sp>
        <p:nvSpPr>
          <p:cNvPr id="2" name="Footer Placeholder 1"/>
          <p:cNvSpPr>
            <a:spLocks noGrp="1"/>
          </p:cNvSpPr>
          <p:nvPr>
            <p:ph type="ftr" sz="quarter" idx="11"/>
          </p:nvPr>
        </p:nvSpPr>
        <p:spPr/>
        <p:txBody>
          <a:bodyPr/>
          <a:lstStyle/>
          <a:p>
            <a:pPr>
              <a:defRPr/>
            </a:pPr>
            <a:r>
              <a:rPr lang="en-US" smtClean="0"/>
              <a:t>Module 6. Recording Relationships</a:t>
            </a:r>
            <a:endParaRPr lang="en-US"/>
          </a:p>
        </p:txBody>
      </p:sp>
      <p:sp>
        <p:nvSpPr>
          <p:cNvPr id="3" name="Slide Number Placeholder 2"/>
          <p:cNvSpPr>
            <a:spLocks noGrp="1"/>
          </p:cNvSpPr>
          <p:nvPr>
            <p:ph type="sldNum" sz="quarter" idx="12"/>
          </p:nvPr>
        </p:nvSpPr>
        <p:spPr/>
        <p:txBody>
          <a:bodyPr/>
          <a:lstStyle/>
          <a:p>
            <a:pPr>
              <a:defRPr/>
            </a:pPr>
            <a:fld id="{F8BDFA9F-5688-42AB-8285-2B1460E6331E}" type="slidenum">
              <a:rPr lang="en-US" smtClean="0"/>
              <a:pPr>
                <a:defRPr/>
              </a:pPr>
              <a:t>47</a:t>
            </a:fld>
            <a:endParaRPr lang="en-US"/>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sz="3200" smtClean="0"/>
              <a:t>Recording Relationships </a:t>
            </a:r>
            <a:br>
              <a:rPr lang="en-US" sz="3200" smtClean="0"/>
            </a:br>
            <a:r>
              <a:rPr lang="en-US" sz="3200" smtClean="0"/>
              <a:t>Between Expressions: Authorized Access Point</a:t>
            </a:r>
          </a:p>
        </p:txBody>
      </p:sp>
      <p:sp>
        <p:nvSpPr>
          <p:cNvPr id="31747" name="Content Placeholder 2"/>
          <p:cNvSpPr>
            <a:spLocks noGrp="1"/>
          </p:cNvSpPr>
          <p:nvPr>
            <p:ph idx="1"/>
          </p:nvPr>
        </p:nvSpPr>
        <p:spPr>
          <a:xfrm>
            <a:off x="457200" y="1524000"/>
            <a:ext cx="8229600" cy="4525963"/>
          </a:xfrm>
          <a:solidFill>
            <a:schemeClr val="bg1"/>
          </a:solidFill>
        </p:spPr>
        <p:txBody>
          <a:bodyPr/>
          <a:lstStyle/>
          <a:p>
            <a:pPr>
              <a:buNone/>
            </a:pPr>
            <a:r>
              <a:rPr lang="en-US" sz="2400" smtClean="0"/>
              <a:t>100 1_	</a:t>
            </a:r>
            <a:r>
              <a:rPr lang="en-US" sz="2400"/>
              <a:t> $a Rowling</a:t>
            </a:r>
            <a:r>
              <a:rPr lang="en-US" sz="2400" smtClean="0"/>
              <a:t>, J. K., $e author.</a:t>
            </a:r>
          </a:p>
          <a:p>
            <a:pPr>
              <a:buNone/>
            </a:pPr>
            <a:r>
              <a:rPr lang="en-US" sz="2400" smtClean="0"/>
              <a:t>245 10	</a:t>
            </a:r>
            <a:r>
              <a:rPr lang="en-US" sz="2400"/>
              <a:t> $a Harry </a:t>
            </a:r>
            <a:r>
              <a:rPr lang="en-US" sz="2400" smtClean="0"/>
              <a:t>Potter y el cáliz de fuego / $c J.K. Rowling.</a:t>
            </a:r>
          </a:p>
          <a:p>
            <a:pPr>
              <a:buNone/>
            </a:pPr>
            <a:r>
              <a:rPr lang="en-US" sz="2400" smtClean="0"/>
              <a:t>264 _1	</a:t>
            </a:r>
            <a:r>
              <a:rPr lang="en-US" sz="2400"/>
              <a:t> $a Barcelona </a:t>
            </a:r>
            <a:r>
              <a:rPr lang="en-US" sz="2400" smtClean="0"/>
              <a:t>: $b Salamandra, $c 2007, ©2004.</a:t>
            </a:r>
          </a:p>
          <a:p>
            <a:pPr>
              <a:buNone/>
            </a:pPr>
            <a:r>
              <a:rPr lang="en-US" sz="2400" smtClean="0"/>
              <a:t>300	</a:t>
            </a:r>
            <a:r>
              <a:rPr lang="en-US" sz="2400"/>
              <a:t> $a </a:t>
            </a:r>
            <a:r>
              <a:rPr lang="pl-PL" sz="2400" smtClean="0"/>
              <a:t>635 p</a:t>
            </a:r>
            <a:r>
              <a:rPr lang="en-US" sz="2400" smtClean="0"/>
              <a:t>ages</a:t>
            </a:r>
            <a:r>
              <a:rPr lang="pl-PL" sz="2400" smtClean="0"/>
              <a:t> ; </a:t>
            </a:r>
            <a:r>
              <a:rPr lang="en-US" sz="2400" smtClean="0"/>
              <a:t>$</a:t>
            </a:r>
            <a:r>
              <a:rPr lang="pl-PL" sz="2400" smtClean="0"/>
              <a:t>c 20 cm</a:t>
            </a:r>
            <a:endParaRPr lang="en-US" sz="2400" smtClean="0"/>
          </a:p>
          <a:p>
            <a:pPr>
              <a:buFont typeface="Arial" charset="0"/>
              <a:buNone/>
            </a:pPr>
            <a:r>
              <a:rPr lang="en-US" sz="2400" smtClean="0"/>
              <a:t>...</a:t>
            </a:r>
          </a:p>
          <a:p>
            <a:pPr marL="914400" indent="-914400">
              <a:buFont typeface="Arial" charset="0"/>
              <a:buNone/>
            </a:pPr>
            <a:r>
              <a:rPr lang="en-US" sz="2400" smtClean="0"/>
              <a:t>700 1_	</a:t>
            </a:r>
            <a:r>
              <a:rPr lang="en-US" sz="2400" smtClean="0">
                <a:solidFill>
                  <a:srgbClr val="FF0000"/>
                </a:solidFill>
              </a:rPr>
              <a:t>$i Translation of: $a Rowling, J. K. $t Harry Potter and the goblet of fire.</a:t>
            </a:r>
          </a:p>
          <a:p>
            <a:pPr marL="914400" indent="-914400">
              <a:buFont typeface="Arial" charset="0"/>
              <a:buNone/>
            </a:pPr>
            <a:r>
              <a:rPr lang="en-US" sz="2400" smtClean="0"/>
              <a:t>700 1_	$i Sequel to: $a Rowling, J. K. $t Harry Potter and the prisoner of Azkaban</a:t>
            </a:r>
            <a:r>
              <a:rPr lang="es-ES" sz="2400" smtClean="0"/>
              <a:t>.</a:t>
            </a:r>
          </a:p>
          <a:p>
            <a:pPr>
              <a:buNone/>
            </a:pPr>
            <a:r>
              <a:rPr lang="es-ES" sz="2400" smtClean="0"/>
              <a:t>700 1_	</a:t>
            </a:r>
            <a:r>
              <a:rPr lang="en-US" sz="2400"/>
              <a:t> $a Muñoz </a:t>
            </a:r>
            <a:r>
              <a:rPr lang="en-US" sz="2400" smtClean="0"/>
              <a:t>García, Adolfo, $e translator.</a:t>
            </a:r>
            <a:endParaRPr lang="es-ES" sz="2400" smtClean="0"/>
          </a:p>
          <a:p>
            <a:pPr marL="342900" lvl="2" indent="-342900">
              <a:buNone/>
            </a:pPr>
            <a:r>
              <a:rPr lang="en-US" smtClean="0"/>
              <a:t>700 1_	</a:t>
            </a:r>
            <a:r>
              <a:rPr lang="en-US"/>
              <a:t> $a </a:t>
            </a:r>
            <a:r>
              <a:rPr lang="en-US" smtClean="0"/>
              <a:t>Martín Azofra, Nieves, $e translator.</a:t>
            </a:r>
          </a:p>
          <a:p>
            <a:endParaRPr lang="en-US" smtClean="0"/>
          </a:p>
        </p:txBody>
      </p:sp>
      <p:sp>
        <p:nvSpPr>
          <p:cNvPr id="5" name="Left Arrow 4"/>
          <p:cNvSpPr/>
          <p:nvPr/>
        </p:nvSpPr>
        <p:spPr>
          <a:xfrm rot="18781546">
            <a:off x="2282032" y="2551906"/>
            <a:ext cx="2463800" cy="642937"/>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a:solidFill>
                  <a:schemeClr val="tx1"/>
                </a:solidFill>
              </a:rPr>
              <a:t>Relationship designator</a:t>
            </a:r>
          </a:p>
        </p:txBody>
      </p:sp>
      <p:sp>
        <p:nvSpPr>
          <p:cNvPr id="7" name="Left Arrow 6"/>
          <p:cNvSpPr/>
          <p:nvPr/>
        </p:nvSpPr>
        <p:spPr>
          <a:xfrm rot="18781546">
            <a:off x="5236369" y="2551906"/>
            <a:ext cx="2463800" cy="642938"/>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a:solidFill>
                  <a:schemeClr val="tx1"/>
                </a:solidFill>
              </a:rPr>
              <a:t>Authorized access point</a:t>
            </a:r>
          </a:p>
        </p:txBody>
      </p:sp>
      <p:sp>
        <p:nvSpPr>
          <p:cNvPr id="2" name="Footer Placeholder 1"/>
          <p:cNvSpPr>
            <a:spLocks noGrp="1"/>
          </p:cNvSpPr>
          <p:nvPr>
            <p:ph type="ftr" sz="quarter" idx="11"/>
          </p:nvPr>
        </p:nvSpPr>
        <p:spPr/>
        <p:txBody>
          <a:bodyPr/>
          <a:lstStyle/>
          <a:p>
            <a:pPr>
              <a:defRPr/>
            </a:pPr>
            <a:r>
              <a:rPr lang="en-US" smtClean="0"/>
              <a:t>Module 6. Recording Relationships</a:t>
            </a:r>
            <a:endParaRPr lang="en-US"/>
          </a:p>
        </p:txBody>
      </p:sp>
      <p:sp>
        <p:nvSpPr>
          <p:cNvPr id="3" name="Slide Number Placeholder 2"/>
          <p:cNvSpPr>
            <a:spLocks noGrp="1"/>
          </p:cNvSpPr>
          <p:nvPr>
            <p:ph type="sldNum" sz="quarter" idx="12"/>
          </p:nvPr>
        </p:nvSpPr>
        <p:spPr/>
        <p:txBody>
          <a:bodyPr/>
          <a:lstStyle/>
          <a:p>
            <a:pPr>
              <a:defRPr/>
            </a:pPr>
            <a:fld id="{F8BDFA9F-5688-42AB-8285-2B1460E6331E}" type="slidenum">
              <a:rPr lang="en-US" smtClean="0"/>
              <a:pPr>
                <a:defRPr/>
              </a:pPr>
              <a:t>48</a:t>
            </a:fld>
            <a:endParaRPr lang="en-US"/>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smtClean="0"/>
              <a:t>Bibliographic or Authority Record?</a:t>
            </a:r>
          </a:p>
        </p:txBody>
      </p:sp>
      <p:sp>
        <p:nvSpPr>
          <p:cNvPr id="32771" name="Content Placeholder 2"/>
          <p:cNvSpPr>
            <a:spLocks noGrp="1"/>
          </p:cNvSpPr>
          <p:nvPr>
            <p:ph idx="1"/>
          </p:nvPr>
        </p:nvSpPr>
        <p:spPr/>
        <p:txBody>
          <a:bodyPr/>
          <a:lstStyle/>
          <a:p>
            <a:endParaRPr lang="en-US" smtClean="0"/>
          </a:p>
          <a:p>
            <a:r>
              <a:rPr lang="en-US" smtClean="0"/>
              <a:t>RDA does not specify what kind of record should record these relationships</a:t>
            </a:r>
          </a:p>
          <a:p>
            <a:r>
              <a:rPr lang="en-US"/>
              <a:t>R</a:t>
            </a:r>
            <a:r>
              <a:rPr lang="en-US" smtClean="0"/>
              <a:t>elationships can also be recorded in authority records.</a:t>
            </a:r>
          </a:p>
        </p:txBody>
      </p:sp>
      <p:sp>
        <p:nvSpPr>
          <p:cNvPr id="2" name="Footer Placeholder 1"/>
          <p:cNvSpPr>
            <a:spLocks noGrp="1"/>
          </p:cNvSpPr>
          <p:nvPr>
            <p:ph type="ftr" sz="quarter" idx="11"/>
          </p:nvPr>
        </p:nvSpPr>
        <p:spPr/>
        <p:txBody>
          <a:bodyPr/>
          <a:lstStyle/>
          <a:p>
            <a:pPr>
              <a:defRPr/>
            </a:pPr>
            <a:r>
              <a:rPr lang="en-US" smtClean="0"/>
              <a:t>Module 6. Recording Relationships</a:t>
            </a:r>
            <a:endParaRPr lang="en-US"/>
          </a:p>
        </p:txBody>
      </p:sp>
      <p:sp>
        <p:nvSpPr>
          <p:cNvPr id="3" name="Slide Number Placeholder 2"/>
          <p:cNvSpPr>
            <a:spLocks noGrp="1"/>
          </p:cNvSpPr>
          <p:nvPr>
            <p:ph type="sldNum" sz="quarter" idx="12"/>
          </p:nvPr>
        </p:nvSpPr>
        <p:spPr/>
        <p:txBody>
          <a:bodyPr/>
          <a:lstStyle/>
          <a:p>
            <a:pPr>
              <a:defRPr/>
            </a:pPr>
            <a:fld id="{F8BDFA9F-5688-42AB-8285-2B1460E6331E}" type="slidenum">
              <a:rPr lang="en-US" smtClean="0"/>
              <a:pPr>
                <a:defRPr/>
              </a:pPr>
              <a:t>49</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smtClean="0"/>
              <a:t>Relationships in RDA</a:t>
            </a:r>
          </a:p>
        </p:txBody>
      </p:sp>
      <p:sp>
        <p:nvSpPr>
          <p:cNvPr id="6147" name="Content Placeholder 2"/>
          <p:cNvSpPr>
            <a:spLocks noGrp="1"/>
          </p:cNvSpPr>
          <p:nvPr>
            <p:ph idx="1"/>
          </p:nvPr>
        </p:nvSpPr>
        <p:spPr>
          <a:xfrm>
            <a:off x="457200" y="1447800"/>
            <a:ext cx="8229600" cy="4525963"/>
          </a:xfrm>
        </p:spPr>
        <p:txBody>
          <a:bodyPr/>
          <a:lstStyle/>
          <a:p>
            <a:pPr>
              <a:buFont typeface="Arial" charset="0"/>
              <a:buNone/>
            </a:pPr>
            <a:r>
              <a:rPr lang="en-US" smtClean="0"/>
              <a:t>One of the basic principles of RDA has to do with relationships</a:t>
            </a:r>
          </a:p>
          <a:p>
            <a:pPr>
              <a:buFont typeface="Arial" charset="0"/>
              <a:buNone/>
            </a:pPr>
            <a:r>
              <a:rPr lang="en-US" smtClean="0"/>
              <a:t>	</a:t>
            </a:r>
            <a:r>
              <a:rPr lang="en-US" b="1" smtClean="0"/>
              <a:t>0.4.3.3.</a:t>
            </a:r>
            <a:r>
              <a:rPr lang="en-US" smtClean="0"/>
              <a:t> The data describing a resource should indicate significant relationships between the resource described and other resources.</a:t>
            </a:r>
          </a:p>
          <a:p>
            <a:pPr>
              <a:buFont typeface="Arial" charset="0"/>
              <a:buNone/>
            </a:pPr>
            <a:r>
              <a:rPr lang="en-US" smtClean="0"/>
              <a:t>	The data describing an entity associated with a resource should reflect all significant bibliographic relationships between that entity and other such entities.</a:t>
            </a:r>
          </a:p>
        </p:txBody>
      </p:sp>
      <p:sp>
        <p:nvSpPr>
          <p:cNvPr id="2" name="Footer Placeholder 1"/>
          <p:cNvSpPr>
            <a:spLocks noGrp="1"/>
          </p:cNvSpPr>
          <p:nvPr>
            <p:ph type="ftr" sz="quarter" idx="11"/>
          </p:nvPr>
        </p:nvSpPr>
        <p:spPr/>
        <p:txBody>
          <a:bodyPr/>
          <a:lstStyle/>
          <a:p>
            <a:pPr>
              <a:defRPr/>
            </a:pPr>
            <a:r>
              <a:rPr lang="en-US" smtClean="0"/>
              <a:t>Module 6. Recording Relationships</a:t>
            </a:r>
            <a:endParaRPr lang="en-US"/>
          </a:p>
        </p:txBody>
      </p:sp>
      <p:sp>
        <p:nvSpPr>
          <p:cNvPr id="3" name="Slide Number Placeholder 2"/>
          <p:cNvSpPr>
            <a:spLocks noGrp="1"/>
          </p:cNvSpPr>
          <p:nvPr>
            <p:ph type="sldNum" sz="quarter" idx="12"/>
          </p:nvPr>
        </p:nvSpPr>
        <p:spPr/>
        <p:txBody>
          <a:bodyPr/>
          <a:lstStyle/>
          <a:p>
            <a:pPr>
              <a:defRPr/>
            </a:pPr>
            <a:fld id="{F8BDFA9F-5688-42AB-8285-2B1460E6331E}"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smtClean="0"/>
              <a:t>Relationships in Authority Records</a:t>
            </a:r>
          </a:p>
        </p:txBody>
      </p:sp>
      <p:sp>
        <p:nvSpPr>
          <p:cNvPr id="4" name="Content Placeholder 2"/>
          <p:cNvSpPr txBox="1">
            <a:spLocks/>
          </p:cNvSpPr>
          <p:nvPr/>
        </p:nvSpPr>
        <p:spPr bwMode="auto">
          <a:xfrm>
            <a:off x="457200" y="2590800"/>
            <a:ext cx="8153400" cy="1447800"/>
          </a:xfrm>
          <a:prstGeom prst="rect">
            <a:avLst/>
          </a:prstGeom>
          <a:noFill/>
          <a:ln w="9525">
            <a:solidFill>
              <a:schemeClr val="tx1"/>
            </a:solidFill>
            <a:miter lim="800000"/>
            <a:headEnd/>
            <a:tailEnd/>
          </a:ln>
        </p:spPr>
        <p:txBody>
          <a:bodyPr/>
          <a:lstStyle/>
          <a:p>
            <a:pPr marL="342900" indent="-342900">
              <a:spcBef>
                <a:spcPct val="20000"/>
              </a:spcBef>
              <a:buFont typeface="Arial" charset="0"/>
              <a:buNone/>
              <a:defRPr/>
            </a:pPr>
            <a:r>
              <a:rPr lang="en-US" sz="2400">
                <a:latin typeface="+mn-lt"/>
              </a:rPr>
              <a:t>100 </a:t>
            </a:r>
            <a:r>
              <a:rPr lang="en-US" sz="2400" smtClean="0">
                <a:latin typeface="+mn-lt"/>
              </a:rPr>
              <a:t>1_</a:t>
            </a:r>
            <a:r>
              <a:rPr lang="en-US" sz="2400">
                <a:latin typeface="+mn-lt"/>
              </a:rPr>
              <a:t>	Rowling, J. K. $t Harry Potter and the goblet of fire</a:t>
            </a:r>
            <a:endParaRPr lang="es-ES" sz="2400">
              <a:latin typeface="+mn-lt"/>
            </a:endParaRPr>
          </a:p>
          <a:p>
            <a:pPr marL="914400" indent="-914400">
              <a:spcBef>
                <a:spcPct val="20000"/>
              </a:spcBef>
              <a:defRPr/>
            </a:pPr>
            <a:r>
              <a:rPr lang="en-US" sz="2400">
                <a:latin typeface="+mn-lt"/>
              </a:rPr>
              <a:t>500 </a:t>
            </a:r>
            <a:r>
              <a:rPr lang="en-US" sz="2400" smtClean="0">
                <a:latin typeface="+mn-lt"/>
              </a:rPr>
              <a:t>1_</a:t>
            </a:r>
            <a:r>
              <a:rPr lang="en-US" sz="2400">
                <a:latin typeface="+mn-lt"/>
              </a:rPr>
              <a:t>	</a:t>
            </a:r>
            <a:r>
              <a:rPr lang="en-US" sz="2400" smtClean="0">
                <a:latin typeface="+mn-lt"/>
              </a:rPr>
              <a:t>$w r </a:t>
            </a:r>
            <a:r>
              <a:rPr lang="en-US" sz="2400" smtClean="0">
                <a:solidFill>
                  <a:srgbClr val="FF0000"/>
                </a:solidFill>
                <a:latin typeface="+mn-lt"/>
              </a:rPr>
              <a:t>$i </a:t>
            </a:r>
            <a:r>
              <a:rPr lang="en-US" sz="2400">
                <a:solidFill>
                  <a:srgbClr val="FF0000"/>
                </a:solidFill>
                <a:latin typeface="+mn-lt"/>
              </a:rPr>
              <a:t>Sequel to: $a Rowling, J. K. $t Harry Potter and the prisoner of Azkaban</a:t>
            </a:r>
            <a:endParaRPr lang="en-US" sz="2400">
              <a:latin typeface="+mn-lt"/>
            </a:endParaRPr>
          </a:p>
        </p:txBody>
      </p:sp>
      <p:sp>
        <p:nvSpPr>
          <p:cNvPr id="5" name="Content Placeholder 2"/>
          <p:cNvSpPr txBox="1">
            <a:spLocks/>
          </p:cNvSpPr>
          <p:nvPr/>
        </p:nvSpPr>
        <p:spPr bwMode="auto">
          <a:xfrm>
            <a:off x="457200" y="2057400"/>
            <a:ext cx="1981200" cy="457200"/>
          </a:xfrm>
          <a:prstGeom prst="rect">
            <a:avLst/>
          </a:prstGeom>
          <a:noFill/>
          <a:ln w="9525">
            <a:solidFill>
              <a:schemeClr val="tx1"/>
            </a:solidFill>
            <a:miter lim="800000"/>
            <a:headEnd/>
            <a:tailEnd/>
          </a:ln>
        </p:spPr>
        <p:txBody>
          <a:bodyPr/>
          <a:lstStyle/>
          <a:p>
            <a:pPr marL="342900" indent="-342900">
              <a:spcBef>
                <a:spcPct val="20000"/>
              </a:spcBef>
              <a:buFont typeface="Arial" charset="0"/>
              <a:buNone/>
              <a:defRPr/>
            </a:pPr>
            <a:r>
              <a:rPr lang="en-US" sz="2400">
                <a:latin typeface="+mn-lt"/>
              </a:rPr>
              <a:t>Work to work</a:t>
            </a:r>
          </a:p>
        </p:txBody>
      </p:sp>
      <p:sp>
        <p:nvSpPr>
          <p:cNvPr id="3" name="Footer Placeholder 2"/>
          <p:cNvSpPr>
            <a:spLocks noGrp="1"/>
          </p:cNvSpPr>
          <p:nvPr>
            <p:ph type="ftr" sz="quarter" idx="11"/>
          </p:nvPr>
        </p:nvSpPr>
        <p:spPr/>
        <p:txBody>
          <a:bodyPr/>
          <a:lstStyle/>
          <a:p>
            <a:pPr>
              <a:defRPr/>
            </a:pPr>
            <a:r>
              <a:rPr lang="en-US" smtClean="0"/>
              <a:t>Module 6. Recording Relationships</a:t>
            </a:r>
            <a:endParaRPr lang="en-US"/>
          </a:p>
        </p:txBody>
      </p:sp>
      <p:sp>
        <p:nvSpPr>
          <p:cNvPr id="7" name="Slide Number Placeholder 6"/>
          <p:cNvSpPr>
            <a:spLocks noGrp="1"/>
          </p:cNvSpPr>
          <p:nvPr>
            <p:ph type="sldNum" sz="quarter" idx="12"/>
          </p:nvPr>
        </p:nvSpPr>
        <p:spPr/>
        <p:txBody>
          <a:bodyPr/>
          <a:lstStyle/>
          <a:p>
            <a:pPr>
              <a:defRPr/>
            </a:pPr>
            <a:fld id="{F8BDFA9F-5688-42AB-8285-2B1460E6331E}" type="slidenum">
              <a:rPr lang="en-US" smtClean="0"/>
              <a:pPr>
                <a:defRPr/>
              </a:pPr>
              <a:t>50</a:t>
            </a:fld>
            <a:endParaRPr lang="en-US"/>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smtClean="0"/>
              <a:t>Relationships in Authority Records</a:t>
            </a:r>
          </a:p>
        </p:txBody>
      </p:sp>
      <p:sp>
        <p:nvSpPr>
          <p:cNvPr id="33795" name="Content Placeholder 2"/>
          <p:cNvSpPr>
            <a:spLocks noGrp="1"/>
          </p:cNvSpPr>
          <p:nvPr>
            <p:ph idx="1"/>
          </p:nvPr>
        </p:nvSpPr>
        <p:spPr>
          <a:xfrm>
            <a:off x="457200" y="2362200"/>
            <a:ext cx="8153400" cy="3048000"/>
          </a:xfrm>
          <a:ln>
            <a:solidFill>
              <a:schemeClr val="tx1"/>
            </a:solidFill>
            <a:miter lim="800000"/>
            <a:headEnd/>
            <a:tailEnd/>
          </a:ln>
        </p:spPr>
        <p:txBody>
          <a:bodyPr/>
          <a:lstStyle/>
          <a:p>
            <a:pPr>
              <a:buFont typeface="Arial" charset="0"/>
              <a:buNone/>
            </a:pPr>
            <a:r>
              <a:rPr lang="en-US" sz="2400" smtClean="0"/>
              <a:t>100 1_	Rowling, J. K. $t Harry Potter and the goblet of fire</a:t>
            </a:r>
            <a:r>
              <a:rPr lang="es-ES" sz="2400" smtClean="0"/>
              <a:t>. $l Spanish</a:t>
            </a:r>
          </a:p>
          <a:p>
            <a:pPr>
              <a:buFont typeface="Arial" charset="0"/>
              <a:buNone/>
            </a:pPr>
            <a:r>
              <a:rPr lang="es-ES" sz="2400" smtClean="0"/>
              <a:t>400 1_	Rowling, J. K. $t </a:t>
            </a:r>
            <a:r>
              <a:rPr lang="en-US" sz="2400" smtClean="0"/>
              <a:t>Harry Potter y el cáliz de fuego </a:t>
            </a:r>
          </a:p>
          <a:p>
            <a:pPr marL="914400" indent="-914400">
              <a:buFont typeface="Arial" charset="0"/>
              <a:buNone/>
            </a:pPr>
            <a:r>
              <a:rPr lang="en-US" sz="2400" smtClean="0"/>
              <a:t>500 1_	$w r </a:t>
            </a:r>
            <a:r>
              <a:rPr lang="en-US" sz="2400" smtClean="0">
                <a:solidFill>
                  <a:srgbClr val="FF0000"/>
                </a:solidFill>
              </a:rPr>
              <a:t>$i Translation of: $a Rowling, J. K. $t Harry Potter and the goblet of fire</a:t>
            </a:r>
          </a:p>
          <a:p>
            <a:pPr>
              <a:buNone/>
            </a:pPr>
            <a:r>
              <a:rPr lang="en-US" sz="2400"/>
              <a:t>500 </a:t>
            </a:r>
            <a:r>
              <a:rPr lang="en-US" sz="2400" smtClean="0"/>
              <a:t>1_</a:t>
            </a:r>
            <a:r>
              <a:rPr lang="en-US" sz="2400"/>
              <a:t>	$w r </a:t>
            </a:r>
            <a:r>
              <a:rPr lang="en-US" sz="2400">
                <a:solidFill>
                  <a:srgbClr val="FF0000"/>
                </a:solidFill>
              </a:rPr>
              <a:t>$i </a:t>
            </a:r>
            <a:r>
              <a:rPr lang="en-US" sz="2400" smtClean="0">
                <a:solidFill>
                  <a:srgbClr val="FF0000"/>
                </a:solidFill>
              </a:rPr>
              <a:t>Translator: $a </a:t>
            </a:r>
            <a:r>
              <a:rPr lang="en-US" sz="2400">
                <a:solidFill>
                  <a:srgbClr val="FF0000"/>
                </a:solidFill>
              </a:rPr>
              <a:t>Muñoz García, </a:t>
            </a:r>
            <a:r>
              <a:rPr lang="en-US" sz="2400" smtClean="0">
                <a:solidFill>
                  <a:srgbClr val="FF0000"/>
                </a:solidFill>
              </a:rPr>
              <a:t>Adolfo</a:t>
            </a:r>
          </a:p>
          <a:p>
            <a:pPr>
              <a:buNone/>
            </a:pPr>
            <a:r>
              <a:rPr lang="en-US" sz="2400"/>
              <a:t>500 </a:t>
            </a:r>
            <a:r>
              <a:rPr lang="en-US" sz="2400" smtClean="0"/>
              <a:t>1_</a:t>
            </a:r>
            <a:r>
              <a:rPr lang="en-US" sz="2400"/>
              <a:t>	$w r </a:t>
            </a:r>
            <a:r>
              <a:rPr lang="en-US" sz="2400">
                <a:solidFill>
                  <a:srgbClr val="FF0000"/>
                </a:solidFill>
              </a:rPr>
              <a:t>$</a:t>
            </a:r>
            <a:r>
              <a:rPr lang="en-US" sz="2400" smtClean="0">
                <a:solidFill>
                  <a:srgbClr val="FF0000"/>
                </a:solidFill>
              </a:rPr>
              <a:t>i</a:t>
            </a:r>
            <a:r>
              <a:rPr lang="en-US" sz="2400">
                <a:solidFill>
                  <a:srgbClr val="FF0000"/>
                </a:solidFill>
              </a:rPr>
              <a:t> Translator: $a Martín Azofra, Nieves</a:t>
            </a:r>
            <a:endParaRPr lang="en-US" sz="2400" smtClean="0">
              <a:solidFill>
                <a:srgbClr val="FF0000"/>
              </a:solidFill>
            </a:endParaRPr>
          </a:p>
        </p:txBody>
      </p:sp>
      <p:sp>
        <p:nvSpPr>
          <p:cNvPr id="6" name="Content Placeholder 2"/>
          <p:cNvSpPr txBox="1">
            <a:spLocks/>
          </p:cNvSpPr>
          <p:nvPr/>
        </p:nvSpPr>
        <p:spPr bwMode="auto">
          <a:xfrm>
            <a:off x="457200" y="1676400"/>
            <a:ext cx="4953000" cy="457200"/>
          </a:xfrm>
          <a:prstGeom prst="rect">
            <a:avLst/>
          </a:prstGeom>
          <a:noFill/>
          <a:ln w="9525">
            <a:solidFill>
              <a:schemeClr val="tx1"/>
            </a:solidFill>
            <a:miter lim="800000"/>
            <a:headEnd/>
            <a:tailEnd/>
          </a:ln>
        </p:spPr>
        <p:txBody>
          <a:bodyPr/>
          <a:lstStyle/>
          <a:p>
            <a:pPr marL="342900" indent="-342900">
              <a:spcBef>
                <a:spcPct val="20000"/>
              </a:spcBef>
              <a:buFont typeface="Arial" charset="0"/>
              <a:buNone/>
              <a:defRPr/>
            </a:pPr>
            <a:r>
              <a:rPr lang="en-US" sz="2400">
                <a:latin typeface="+mn-lt"/>
              </a:rPr>
              <a:t>Expression to </a:t>
            </a:r>
            <a:r>
              <a:rPr lang="en-US" sz="2400" smtClean="0">
                <a:latin typeface="+mn-lt"/>
              </a:rPr>
              <a:t>work and to translator</a:t>
            </a:r>
            <a:endParaRPr lang="en-US" sz="2400">
              <a:latin typeface="+mn-lt"/>
            </a:endParaRPr>
          </a:p>
        </p:txBody>
      </p:sp>
      <p:sp>
        <p:nvSpPr>
          <p:cNvPr id="2" name="Footer Placeholder 1"/>
          <p:cNvSpPr>
            <a:spLocks noGrp="1"/>
          </p:cNvSpPr>
          <p:nvPr>
            <p:ph type="ftr" sz="quarter" idx="11"/>
          </p:nvPr>
        </p:nvSpPr>
        <p:spPr/>
        <p:txBody>
          <a:bodyPr/>
          <a:lstStyle/>
          <a:p>
            <a:pPr>
              <a:defRPr/>
            </a:pPr>
            <a:r>
              <a:rPr lang="en-US" smtClean="0"/>
              <a:t>Module 6. Recording Relationships</a:t>
            </a:r>
            <a:endParaRPr lang="en-US"/>
          </a:p>
        </p:txBody>
      </p:sp>
      <p:sp>
        <p:nvSpPr>
          <p:cNvPr id="3" name="Slide Number Placeholder 2"/>
          <p:cNvSpPr>
            <a:spLocks noGrp="1"/>
          </p:cNvSpPr>
          <p:nvPr>
            <p:ph type="sldNum" sz="quarter" idx="12"/>
          </p:nvPr>
        </p:nvSpPr>
        <p:spPr/>
        <p:txBody>
          <a:bodyPr/>
          <a:lstStyle/>
          <a:p>
            <a:pPr>
              <a:defRPr/>
            </a:pPr>
            <a:fld id="{F8BDFA9F-5688-42AB-8285-2B1460E6331E}" type="slidenum">
              <a:rPr lang="en-US" smtClean="0"/>
              <a:pPr>
                <a:defRPr/>
              </a:pPr>
              <a:t>51</a:t>
            </a:fld>
            <a:endParaRPr lang="en-US"/>
          </a:p>
        </p:txBody>
      </p:sp>
    </p:spTree>
    <p:extLst>
      <p:ext uri="{BB962C8B-B14F-4D97-AF65-F5344CB8AC3E}">
        <p14:creationId xmlns:p14="http://schemas.microsoft.com/office/powerpoint/2010/main" val="129473697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smtClean="0"/>
              <a:t>Relationships Between Persons, Families, and Corporate Bodies</a:t>
            </a:r>
          </a:p>
        </p:txBody>
      </p:sp>
      <p:sp>
        <p:nvSpPr>
          <p:cNvPr id="34819" name="Content Placeholder 2"/>
          <p:cNvSpPr>
            <a:spLocks noGrp="1"/>
          </p:cNvSpPr>
          <p:nvPr>
            <p:ph idx="1"/>
          </p:nvPr>
        </p:nvSpPr>
        <p:spPr/>
        <p:txBody>
          <a:bodyPr/>
          <a:lstStyle/>
          <a:p>
            <a:r>
              <a:rPr lang="en-US" smtClean="0"/>
              <a:t>RDA Chapters 29-32.</a:t>
            </a:r>
          </a:p>
          <a:p>
            <a:r>
              <a:rPr lang="en-US" smtClean="0"/>
              <a:t>These relationships may describe how persons, families, or corporate bodies (in any combination) are associated with each other.</a:t>
            </a:r>
          </a:p>
          <a:p>
            <a:r>
              <a:rPr lang="en-US" smtClean="0"/>
              <a:t>The purpose of describing these relationships is to help users </a:t>
            </a:r>
          </a:p>
          <a:p>
            <a:pPr lvl="1"/>
            <a:r>
              <a:rPr lang="en-US" i="1" smtClean="0"/>
              <a:t>find</a:t>
            </a:r>
            <a:r>
              <a:rPr lang="en-US" smtClean="0"/>
              <a:t> related entities</a:t>
            </a:r>
          </a:p>
          <a:p>
            <a:pPr lvl="1"/>
            <a:r>
              <a:rPr lang="en-US" i="1" smtClean="0"/>
              <a:t>understand</a:t>
            </a:r>
            <a:r>
              <a:rPr lang="en-US" smtClean="0"/>
              <a:t> the relationship between entities</a:t>
            </a:r>
          </a:p>
        </p:txBody>
      </p:sp>
      <p:sp>
        <p:nvSpPr>
          <p:cNvPr id="2" name="Footer Placeholder 1"/>
          <p:cNvSpPr>
            <a:spLocks noGrp="1"/>
          </p:cNvSpPr>
          <p:nvPr>
            <p:ph type="ftr" sz="quarter" idx="11"/>
          </p:nvPr>
        </p:nvSpPr>
        <p:spPr/>
        <p:txBody>
          <a:bodyPr/>
          <a:lstStyle/>
          <a:p>
            <a:pPr>
              <a:defRPr/>
            </a:pPr>
            <a:r>
              <a:rPr lang="en-US" smtClean="0"/>
              <a:t>Module 6. Recording Relationships</a:t>
            </a:r>
            <a:endParaRPr lang="en-US"/>
          </a:p>
        </p:txBody>
      </p:sp>
      <p:sp>
        <p:nvSpPr>
          <p:cNvPr id="3" name="Slide Number Placeholder 2"/>
          <p:cNvSpPr>
            <a:spLocks noGrp="1"/>
          </p:cNvSpPr>
          <p:nvPr>
            <p:ph type="sldNum" sz="quarter" idx="12"/>
          </p:nvPr>
        </p:nvSpPr>
        <p:spPr/>
        <p:txBody>
          <a:bodyPr/>
          <a:lstStyle/>
          <a:p>
            <a:pPr>
              <a:defRPr/>
            </a:pPr>
            <a:fld id="{F8BDFA9F-5688-42AB-8285-2B1460E6331E}" type="slidenum">
              <a:rPr lang="en-US" smtClean="0"/>
              <a:pPr>
                <a:defRPr/>
              </a:pPr>
              <a:t>52</a:t>
            </a:fld>
            <a:endParaRPr lang="en-US"/>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US" smtClean="0"/>
              <a:t>Relationships Between Persons, Families, and Corporate Bodies</a:t>
            </a:r>
          </a:p>
        </p:txBody>
      </p:sp>
      <p:sp>
        <p:nvSpPr>
          <p:cNvPr id="35843" name="Content Placeholder 2"/>
          <p:cNvSpPr>
            <a:spLocks noGrp="1"/>
          </p:cNvSpPr>
          <p:nvPr>
            <p:ph idx="1"/>
          </p:nvPr>
        </p:nvSpPr>
        <p:spPr/>
        <p:txBody>
          <a:bodyPr/>
          <a:lstStyle/>
          <a:p>
            <a:r>
              <a:rPr lang="en-US" smtClean="0"/>
              <a:t>The relationship may be recorded by an identifier (coded link) or an authorized access point.</a:t>
            </a:r>
          </a:p>
          <a:p>
            <a:r>
              <a:rPr lang="en-US" smtClean="0"/>
              <a:t>These relationships are normally expressed in MARC authority records, using the 5XX field</a:t>
            </a:r>
          </a:p>
          <a:p>
            <a:pPr lvl="2">
              <a:buFont typeface="Arial" charset="0"/>
              <a:buNone/>
            </a:pPr>
            <a:r>
              <a:rPr lang="fr-FR" smtClean="0"/>
              <a:t>110 2_ 	$a Donny &amp; Marie</a:t>
            </a:r>
          </a:p>
          <a:p>
            <a:pPr lvl="2">
              <a:buFont typeface="Arial" charset="0"/>
              <a:buNone/>
            </a:pPr>
            <a:r>
              <a:rPr lang="fr-FR" smtClean="0">
                <a:solidFill>
                  <a:srgbClr val="FF0000"/>
                </a:solidFill>
              </a:rPr>
              <a:t>500 1_ </a:t>
            </a:r>
            <a:r>
              <a:rPr lang="fr-FR">
                <a:solidFill>
                  <a:srgbClr val="FF0000"/>
                </a:solidFill>
              </a:rPr>
              <a:t>	</a:t>
            </a:r>
            <a:r>
              <a:rPr lang="fr-FR" smtClean="0">
                <a:solidFill>
                  <a:srgbClr val="FF0000"/>
                </a:solidFill>
              </a:rPr>
              <a:t>$w r $i Member: $a Osmond, Donny</a:t>
            </a:r>
          </a:p>
          <a:p>
            <a:pPr lvl="2">
              <a:buNone/>
            </a:pPr>
            <a:r>
              <a:rPr lang="fr-FR" smtClean="0">
                <a:solidFill>
                  <a:srgbClr val="FF0000"/>
                </a:solidFill>
              </a:rPr>
              <a:t>500 1_ </a:t>
            </a:r>
            <a:r>
              <a:rPr lang="fr-FR">
                <a:solidFill>
                  <a:srgbClr val="FF0000"/>
                </a:solidFill>
              </a:rPr>
              <a:t>	</a:t>
            </a:r>
            <a:r>
              <a:rPr lang="fr-FR" smtClean="0">
                <a:solidFill>
                  <a:srgbClr val="FF0000"/>
                </a:solidFill>
              </a:rPr>
              <a:t>$</a:t>
            </a:r>
            <a:r>
              <a:rPr lang="fr-FR">
                <a:solidFill>
                  <a:srgbClr val="FF0000"/>
                </a:solidFill>
              </a:rPr>
              <a:t>w r $i </a:t>
            </a:r>
            <a:r>
              <a:rPr lang="fr-FR" smtClean="0">
                <a:solidFill>
                  <a:srgbClr val="FF0000"/>
                </a:solidFill>
              </a:rPr>
              <a:t>Member</a:t>
            </a:r>
            <a:r>
              <a:rPr lang="fr-FR">
                <a:solidFill>
                  <a:srgbClr val="FF0000"/>
                </a:solidFill>
              </a:rPr>
              <a:t>: $a Osmond</a:t>
            </a:r>
            <a:r>
              <a:rPr lang="fr-FR" smtClean="0">
                <a:solidFill>
                  <a:srgbClr val="FF0000"/>
                </a:solidFill>
              </a:rPr>
              <a:t>, Marie, $d 1959-</a:t>
            </a:r>
          </a:p>
          <a:p>
            <a:pPr>
              <a:buFont typeface="Arial" charset="0"/>
              <a:buNone/>
            </a:pPr>
            <a:endParaRPr lang="en-US" smtClean="0"/>
          </a:p>
        </p:txBody>
      </p:sp>
      <p:sp>
        <p:nvSpPr>
          <p:cNvPr id="2" name="Footer Placeholder 1"/>
          <p:cNvSpPr>
            <a:spLocks noGrp="1"/>
          </p:cNvSpPr>
          <p:nvPr>
            <p:ph type="ftr" sz="quarter" idx="11"/>
          </p:nvPr>
        </p:nvSpPr>
        <p:spPr/>
        <p:txBody>
          <a:bodyPr/>
          <a:lstStyle/>
          <a:p>
            <a:pPr>
              <a:defRPr/>
            </a:pPr>
            <a:r>
              <a:rPr lang="en-US" smtClean="0"/>
              <a:t>Module 6. Recording Relationships</a:t>
            </a:r>
            <a:endParaRPr lang="en-US"/>
          </a:p>
        </p:txBody>
      </p:sp>
      <p:sp>
        <p:nvSpPr>
          <p:cNvPr id="3" name="Slide Number Placeholder 2"/>
          <p:cNvSpPr>
            <a:spLocks noGrp="1"/>
          </p:cNvSpPr>
          <p:nvPr>
            <p:ph type="sldNum" sz="quarter" idx="12"/>
          </p:nvPr>
        </p:nvSpPr>
        <p:spPr/>
        <p:txBody>
          <a:bodyPr/>
          <a:lstStyle/>
          <a:p>
            <a:pPr>
              <a:defRPr/>
            </a:pPr>
            <a:fld id="{F8BDFA9F-5688-42AB-8285-2B1460E6331E}" type="slidenum">
              <a:rPr lang="en-US" smtClean="0"/>
              <a:pPr>
                <a:defRPr/>
              </a:pPr>
              <a:t>53</a:t>
            </a:fld>
            <a:endParaRPr lang="en-US"/>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US" smtClean="0"/>
              <a:t>Relationship Designators</a:t>
            </a:r>
          </a:p>
        </p:txBody>
      </p:sp>
      <p:sp>
        <p:nvSpPr>
          <p:cNvPr id="36867" name="Content Placeholder 2"/>
          <p:cNvSpPr>
            <a:spLocks noGrp="1"/>
          </p:cNvSpPr>
          <p:nvPr>
            <p:ph idx="1"/>
          </p:nvPr>
        </p:nvSpPr>
        <p:spPr/>
        <p:txBody>
          <a:bodyPr/>
          <a:lstStyle/>
          <a:p>
            <a:r>
              <a:rPr lang="en-US" smtClean="0"/>
              <a:t>To clarify the nature of the relationship, relationship designators may optionally be added</a:t>
            </a:r>
          </a:p>
          <a:p>
            <a:r>
              <a:rPr lang="en-US" smtClean="0"/>
              <a:t>Relationship designators for relationships between persons, families, and corporate bodies, are found in Appendix K</a:t>
            </a:r>
          </a:p>
          <a:p>
            <a:r>
              <a:rPr lang="en-US" smtClean="0"/>
              <a:t>These designators are coded in authority format 5XX $i in combination with $w r.</a:t>
            </a:r>
          </a:p>
        </p:txBody>
      </p:sp>
      <p:sp>
        <p:nvSpPr>
          <p:cNvPr id="2" name="Footer Placeholder 1"/>
          <p:cNvSpPr>
            <a:spLocks noGrp="1"/>
          </p:cNvSpPr>
          <p:nvPr>
            <p:ph type="ftr" sz="quarter" idx="11"/>
          </p:nvPr>
        </p:nvSpPr>
        <p:spPr/>
        <p:txBody>
          <a:bodyPr/>
          <a:lstStyle/>
          <a:p>
            <a:pPr>
              <a:defRPr/>
            </a:pPr>
            <a:r>
              <a:rPr lang="en-US" smtClean="0"/>
              <a:t>Module 6. Recording Relationships</a:t>
            </a:r>
            <a:endParaRPr lang="en-US"/>
          </a:p>
        </p:txBody>
      </p:sp>
      <p:sp>
        <p:nvSpPr>
          <p:cNvPr id="3" name="Slide Number Placeholder 2"/>
          <p:cNvSpPr>
            <a:spLocks noGrp="1"/>
          </p:cNvSpPr>
          <p:nvPr>
            <p:ph type="sldNum" sz="quarter" idx="12"/>
          </p:nvPr>
        </p:nvSpPr>
        <p:spPr/>
        <p:txBody>
          <a:bodyPr/>
          <a:lstStyle/>
          <a:p>
            <a:pPr>
              <a:defRPr/>
            </a:pPr>
            <a:fld id="{F8BDFA9F-5688-42AB-8285-2B1460E6331E}" type="slidenum">
              <a:rPr lang="en-US" smtClean="0"/>
              <a:pPr>
                <a:defRPr/>
              </a:pPr>
              <a:t>54</a:t>
            </a:fld>
            <a:endParaRPr lang="en-US"/>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US" smtClean="0"/>
              <a:t>Relationship Designators</a:t>
            </a:r>
          </a:p>
        </p:txBody>
      </p:sp>
      <p:sp>
        <p:nvSpPr>
          <p:cNvPr id="37891" name="Content Placeholder 2"/>
          <p:cNvSpPr>
            <a:spLocks noGrp="1"/>
          </p:cNvSpPr>
          <p:nvPr>
            <p:ph idx="1"/>
          </p:nvPr>
        </p:nvSpPr>
        <p:spPr>
          <a:xfrm>
            <a:off x="457200" y="1600200"/>
            <a:ext cx="8229600" cy="2895600"/>
          </a:xfrm>
          <a:ln>
            <a:solidFill>
              <a:schemeClr val="tx1"/>
            </a:solidFill>
            <a:miter lim="800000"/>
            <a:headEnd/>
            <a:tailEnd/>
          </a:ln>
        </p:spPr>
        <p:txBody>
          <a:bodyPr/>
          <a:lstStyle/>
          <a:p>
            <a:pPr>
              <a:buFont typeface="Arial" charset="0"/>
              <a:buNone/>
            </a:pPr>
            <a:r>
              <a:rPr lang="en-US" sz="2400" smtClean="0"/>
              <a:t>110 2_ 	$a Paramount Pictures Corporation (1914-1927)</a:t>
            </a:r>
          </a:p>
          <a:p>
            <a:pPr>
              <a:buFont typeface="Arial" charset="0"/>
              <a:buNone/>
            </a:pPr>
            <a:r>
              <a:rPr lang="en-US" sz="2400" smtClean="0"/>
              <a:t>372  	$a Motion picture distribution</a:t>
            </a:r>
          </a:p>
          <a:p>
            <a:pPr>
              <a:buNone/>
            </a:pPr>
            <a:r>
              <a:rPr lang="en-US" sz="2400" smtClean="0"/>
              <a:t>510 2_ 	</a:t>
            </a:r>
            <a:r>
              <a:rPr lang="en-US" sz="2400">
                <a:solidFill>
                  <a:srgbClr val="FF0000"/>
                </a:solidFill>
              </a:rPr>
              <a:t>$w </a:t>
            </a:r>
            <a:r>
              <a:rPr lang="en-US" sz="2400" smtClean="0">
                <a:solidFill>
                  <a:srgbClr val="FF0000"/>
                </a:solidFill>
              </a:rPr>
              <a:t>r $i Product of a merger: </a:t>
            </a:r>
            <a:r>
              <a:rPr lang="en-US" sz="2400" smtClean="0"/>
              <a:t>$a Paramount Famous Lasky Corporation </a:t>
            </a:r>
          </a:p>
          <a:p>
            <a:pPr>
              <a:buNone/>
            </a:pPr>
            <a:r>
              <a:rPr lang="en-US" sz="2400" smtClean="0"/>
              <a:t>500 1_	</a:t>
            </a:r>
            <a:r>
              <a:rPr lang="en-US" sz="2400" smtClean="0">
                <a:solidFill>
                  <a:srgbClr val="FF0000"/>
                </a:solidFill>
              </a:rPr>
              <a:t>$w </a:t>
            </a:r>
            <a:r>
              <a:rPr lang="en-US" sz="2400">
                <a:solidFill>
                  <a:srgbClr val="FF0000"/>
                </a:solidFill>
              </a:rPr>
              <a:t>r $</a:t>
            </a:r>
            <a:r>
              <a:rPr lang="en-US" sz="2400" smtClean="0">
                <a:solidFill>
                  <a:srgbClr val="FF0000"/>
                </a:solidFill>
              </a:rPr>
              <a:t>i Founder: </a:t>
            </a:r>
            <a:r>
              <a:rPr lang="en-US" sz="2400" smtClean="0"/>
              <a:t>$a Hodkinson, W. W. $q (William Wadsworth), $d 1881-1971</a:t>
            </a:r>
            <a:endParaRPr lang="en-US" sz="2400" smtClean="0">
              <a:solidFill>
                <a:srgbClr val="FF0000"/>
              </a:solidFill>
            </a:endParaRPr>
          </a:p>
          <a:p>
            <a:endParaRPr lang="en-US" smtClean="0"/>
          </a:p>
        </p:txBody>
      </p:sp>
      <p:sp>
        <p:nvSpPr>
          <p:cNvPr id="2" name="Footer Placeholder 1"/>
          <p:cNvSpPr>
            <a:spLocks noGrp="1"/>
          </p:cNvSpPr>
          <p:nvPr>
            <p:ph type="ftr" sz="quarter" idx="11"/>
          </p:nvPr>
        </p:nvSpPr>
        <p:spPr/>
        <p:txBody>
          <a:bodyPr/>
          <a:lstStyle/>
          <a:p>
            <a:pPr>
              <a:defRPr/>
            </a:pPr>
            <a:r>
              <a:rPr lang="en-US" smtClean="0"/>
              <a:t>Module 6. Recording Relationships</a:t>
            </a:r>
            <a:endParaRPr lang="en-US"/>
          </a:p>
        </p:txBody>
      </p:sp>
      <p:sp>
        <p:nvSpPr>
          <p:cNvPr id="3" name="Slide Number Placeholder 2"/>
          <p:cNvSpPr>
            <a:spLocks noGrp="1"/>
          </p:cNvSpPr>
          <p:nvPr>
            <p:ph type="sldNum" sz="quarter" idx="12"/>
          </p:nvPr>
        </p:nvSpPr>
        <p:spPr/>
        <p:txBody>
          <a:bodyPr/>
          <a:lstStyle/>
          <a:p>
            <a:pPr>
              <a:defRPr/>
            </a:pPr>
            <a:fld id="{F8BDFA9F-5688-42AB-8285-2B1460E6331E}" type="slidenum">
              <a:rPr lang="en-US" smtClean="0"/>
              <a:pPr>
                <a:defRPr/>
              </a:pPr>
              <a:t>55</a:t>
            </a:fld>
            <a:endParaRPr lang="en-US"/>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smtClean="0"/>
              <a:t>A few changes from AACR2</a:t>
            </a:r>
          </a:p>
        </p:txBody>
      </p:sp>
      <p:sp>
        <p:nvSpPr>
          <p:cNvPr id="38915" name="Content Placeholder 2"/>
          <p:cNvSpPr>
            <a:spLocks noGrp="1"/>
          </p:cNvSpPr>
          <p:nvPr>
            <p:ph idx="1"/>
          </p:nvPr>
        </p:nvSpPr>
        <p:spPr>
          <a:xfrm>
            <a:off x="2895600" y="1371600"/>
            <a:ext cx="5791200" cy="838200"/>
          </a:xfrm>
        </p:spPr>
        <p:txBody>
          <a:bodyPr/>
          <a:lstStyle/>
          <a:p>
            <a:pPr>
              <a:buFont typeface="Arial" charset="0"/>
              <a:buNone/>
            </a:pPr>
            <a:r>
              <a:rPr lang="en-US" sz="2400" i="1" smtClean="0"/>
              <a:t>No rule of three. As many relationships as desired may be expressed.</a:t>
            </a:r>
          </a:p>
        </p:txBody>
      </p:sp>
      <p:pic>
        <p:nvPicPr>
          <p:cNvPr id="3891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1938" y="1524000"/>
            <a:ext cx="2590800" cy="46021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5" name="Content Placeholder 4"/>
          <p:cNvSpPr txBox="1">
            <a:spLocks/>
          </p:cNvSpPr>
          <p:nvPr/>
        </p:nvSpPr>
        <p:spPr>
          <a:xfrm>
            <a:off x="2971800" y="2438400"/>
            <a:ext cx="5638800" cy="4038600"/>
          </a:xfrm>
          <a:prstGeom prst="rect">
            <a:avLst/>
          </a:prstGeom>
        </p:spPr>
        <p:txBody>
          <a:bodyPr/>
          <a:lstStyle/>
          <a:p>
            <a:pPr marL="342900" indent="-342900" eaLnBrk="1" hangingPunct="1">
              <a:spcBef>
                <a:spcPct val="20000"/>
              </a:spcBef>
              <a:buFont typeface="Arial" pitchFamily="34" charset="0"/>
              <a:buNone/>
              <a:defRPr/>
            </a:pPr>
            <a:r>
              <a:rPr lang="en-US" sz="2400" i="1">
                <a:latin typeface="+mn-lt"/>
              </a:rPr>
              <a:t>AACR2 catalog access point</a:t>
            </a:r>
          </a:p>
          <a:p>
            <a:pPr marL="342900" indent="-342900" eaLnBrk="1" hangingPunct="1">
              <a:spcBef>
                <a:spcPct val="20000"/>
              </a:spcBef>
              <a:buFont typeface="Arial" pitchFamily="34" charset="0"/>
              <a:buNone/>
              <a:defRPr/>
            </a:pPr>
            <a:r>
              <a:rPr lang="en-US" sz="2400">
                <a:latin typeface="+mn-lt"/>
              </a:rPr>
              <a:t>700 </a:t>
            </a:r>
            <a:r>
              <a:rPr lang="en-US" sz="2400" smtClean="0">
                <a:latin typeface="+mn-lt"/>
              </a:rPr>
              <a:t>1_ </a:t>
            </a:r>
            <a:r>
              <a:rPr lang="en-US" sz="2400">
                <a:latin typeface="+mn-lt"/>
              </a:rPr>
              <a:t>	</a:t>
            </a:r>
            <a:r>
              <a:rPr lang="en-US" sz="2400" smtClean="0">
                <a:latin typeface="+mn-lt"/>
              </a:rPr>
              <a:t>$a Weisburd</a:t>
            </a:r>
            <a:r>
              <a:rPr lang="en-US" sz="2400">
                <a:latin typeface="+mn-lt"/>
              </a:rPr>
              <a:t>, David.</a:t>
            </a:r>
          </a:p>
          <a:p>
            <a:pPr marL="342900" indent="-342900" eaLnBrk="1" hangingPunct="1">
              <a:spcBef>
                <a:spcPct val="20000"/>
              </a:spcBef>
              <a:buFont typeface="Arial" pitchFamily="34" charset="0"/>
              <a:buNone/>
              <a:defRPr/>
            </a:pPr>
            <a:endParaRPr lang="en-US" sz="2400">
              <a:latin typeface="+mn-lt"/>
            </a:endParaRPr>
          </a:p>
          <a:p>
            <a:pPr marL="342900" indent="-342900" eaLnBrk="1" hangingPunct="1">
              <a:spcBef>
                <a:spcPct val="20000"/>
              </a:spcBef>
              <a:buFont typeface="Arial" pitchFamily="34" charset="0"/>
              <a:buNone/>
              <a:defRPr/>
            </a:pPr>
            <a:r>
              <a:rPr lang="en-US" sz="2400" i="1">
                <a:latin typeface="+mn-lt"/>
              </a:rPr>
              <a:t>RDA catalog access points (potential)</a:t>
            </a:r>
          </a:p>
          <a:p>
            <a:pPr marL="342900" indent="-342900" eaLnBrk="1" hangingPunct="1">
              <a:spcBef>
                <a:spcPct val="20000"/>
              </a:spcBef>
              <a:defRPr/>
            </a:pPr>
            <a:r>
              <a:rPr lang="en-US" sz="2400">
                <a:latin typeface="+mn-lt"/>
              </a:rPr>
              <a:t>700 </a:t>
            </a:r>
            <a:r>
              <a:rPr lang="en-US" sz="2400" smtClean="0">
                <a:latin typeface="+mn-lt"/>
              </a:rPr>
              <a:t>1_ </a:t>
            </a:r>
            <a:r>
              <a:rPr lang="en-US" sz="2400">
                <a:latin typeface="+mn-lt"/>
              </a:rPr>
              <a:t>	</a:t>
            </a:r>
            <a:r>
              <a:rPr lang="en-US" sz="2400" smtClean="0">
                <a:latin typeface="+mn-lt"/>
              </a:rPr>
              <a:t>$a Weisburd</a:t>
            </a:r>
            <a:r>
              <a:rPr lang="en-US" sz="2400">
                <a:latin typeface="+mn-lt"/>
              </a:rPr>
              <a:t>, David, $e editor.</a:t>
            </a:r>
          </a:p>
          <a:p>
            <a:pPr marL="342900" indent="-342900" eaLnBrk="1" hangingPunct="1">
              <a:spcBef>
                <a:spcPct val="20000"/>
              </a:spcBef>
              <a:defRPr/>
            </a:pPr>
            <a:r>
              <a:rPr lang="en-US" sz="2400">
                <a:latin typeface="+mn-lt"/>
              </a:rPr>
              <a:t>700 </a:t>
            </a:r>
            <a:r>
              <a:rPr lang="en-US" sz="2400" smtClean="0">
                <a:latin typeface="+mn-lt"/>
              </a:rPr>
              <a:t>1_ </a:t>
            </a:r>
            <a:r>
              <a:rPr lang="en-US" sz="2400">
                <a:latin typeface="+mn-lt"/>
              </a:rPr>
              <a:t>	</a:t>
            </a:r>
            <a:r>
              <a:rPr lang="en-US" sz="2400" smtClean="0">
                <a:latin typeface="+mn-lt"/>
              </a:rPr>
              <a:t>$a Feucht</a:t>
            </a:r>
            <a:r>
              <a:rPr lang="en-US" sz="2400">
                <a:latin typeface="+mn-lt"/>
              </a:rPr>
              <a:t>, Thomas E., $e editor.</a:t>
            </a:r>
          </a:p>
          <a:p>
            <a:pPr marL="342900" indent="-342900" eaLnBrk="1" hangingPunct="1">
              <a:spcBef>
                <a:spcPct val="20000"/>
              </a:spcBef>
              <a:defRPr/>
            </a:pPr>
            <a:r>
              <a:rPr lang="en-US" sz="2400">
                <a:latin typeface="+mn-lt"/>
              </a:rPr>
              <a:t>700 </a:t>
            </a:r>
            <a:r>
              <a:rPr lang="en-US" sz="2400" smtClean="0">
                <a:latin typeface="+mn-lt"/>
              </a:rPr>
              <a:t>1_ </a:t>
            </a:r>
            <a:r>
              <a:rPr lang="en-US" sz="2400">
                <a:latin typeface="+mn-lt"/>
              </a:rPr>
              <a:t>	</a:t>
            </a:r>
            <a:r>
              <a:rPr lang="en-US" sz="2400" smtClean="0">
                <a:latin typeface="+mn-lt"/>
              </a:rPr>
              <a:t>$a Hakimi</a:t>
            </a:r>
            <a:r>
              <a:rPr lang="en-US" sz="2400">
                <a:latin typeface="+mn-lt"/>
              </a:rPr>
              <a:t>, Idit, $e editor.</a:t>
            </a:r>
          </a:p>
          <a:p>
            <a:pPr marL="342900" indent="-342900" eaLnBrk="1" hangingPunct="1">
              <a:spcBef>
                <a:spcPct val="20000"/>
              </a:spcBef>
              <a:defRPr/>
            </a:pPr>
            <a:r>
              <a:rPr lang="en-US" sz="2400">
                <a:latin typeface="+mn-lt"/>
              </a:rPr>
              <a:t>700 </a:t>
            </a:r>
            <a:r>
              <a:rPr lang="en-US" sz="2400" smtClean="0">
                <a:latin typeface="+mn-lt"/>
              </a:rPr>
              <a:t>1_ </a:t>
            </a:r>
            <a:r>
              <a:rPr lang="en-US" sz="2400">
                <a:latin typeface="+mn-lt"/>
              </a:rPr>
              <a:t>	</a:t>
            </a:r>
            <a:r>
              <a:rPr lang="en-US" sz="2400" smtClean="0">
                <a:latin typeface="+mn-lt"/>
              </a:rPr>
              <a:t>$a Mock</a:t>
            </a:r>
            <a:r>
              <a:rPr lang="en-US" sz="2400">
                <a:latin typeface="+mn-lt"/>
              </a:rPr>
              <a:t>, Lois Felson, $e editor.</a:t>
            </a:r>
          </a:p>
          <a:p>
            <a:pPr marL="342900" indent="-342900" eaLnBrk="1" hangingPunct="1">
              <a:spcBef>
                <a:spcPct val="20000"/>
              </a:spcBef>
              <a:defRPr/>
            </a:pPr>
            <a:r>
              <a:rPr lang="en-US" sz="2400">
                <a:latin typeface="+mn-lt"/>
              </a:rPr>
              <a:t>700 </a:t>
            </a:r>
            <a:r>
              <a:rPr lang="en-US" sz="2400" smtClean="0">
                <a:latin typeface="+mn-lt"/>
              </a:rPr>
              <a:t>1_ </a:t>
            </a:r>
            <a:r>
              <a:rPr lang="en-US" sz="2400">
                <a:latin typeface="+mn-lt"/>
              </a:rPr>
              <a:t>	</a:t>
            </a:r>
            <a:r>
              <a:rPr lang="en-US" sz="2400" smtClean="0">
                <a:latin typeface="+mn-lt"/>
              </a:rPr>
              <a:t>$a Perry</a:t>
            </a:r>
            <a:r>
              <a:rPr lang="en-US" sz="2400">
                <a:latin typeface="+mn-lt"/>
              </a:rPr>
              <a:t>, Simon, $e editor.</a:t>
            </a:r>
          </a:p>
          <a:p>
            <a:pPr marL="342900" indent="-342900" eaLnBrk="1" hangingPunct="1">
              <a:spcBef>
                <a:spcPct val="20000"/>
              </a:spcBef>
              <a:buFont typeface="Arial" pitchFamily="34" charset="0"/>
              <a:buNone/>
              <a:defRPr/>
            </a:pPr>
            <a:endParaRPr lang="en-US" sz="2400" i="1">
              <a:latin typeface="+mn-lt"/>
            </a:endParaRPr>
          </a:p>
        </p:txBody>
      </p:sp>
      <p:sp>
        <p:nvSpPr>
          <p:cNvPr id="2" name="Footer Placeholder 1"/>
          <p:cNvSpPr>
            <a:spLocks noGrp="1"/>
          </p:cNvSpPr>
          <p:nvPr>
            <p:ph type="ftr" sz="quarter" idx="11"/>
          </p:nvPr>
        </p:nvSpPr>
        <p:spPr/>
        <p:txBody>
          <a:bodyPr/>
          <a:lstStyle/>
          <a:p>
            <a:pPr>
              <a:defRPr/>
            </a:pPr>
            <a:r>
              <a:rPr lang="en-US" smtClean="0"/>
              <a:t>Module 6. Recording Relationships</a:t>
            </a:r>
            <a:endParaRPr lang="en-US"/>
          </a:p>
        </p:txBody>
      </p:sp>
      <p:sp>
        <p:nvSpPr>
          <p:cNvPr id="3" name="Slide Number Placeholder 2"/>
          <p:cNvSpPr>
            <a:spLocks noGrp="1"/>
          </p:cNvSpPr>
          <p:nvPr>
            <p:ph type="sldNum" sz="quarter" idx="12"/>
          </p:nvPr>
        </p:nvSpPr>
        <p:spPr/>
        <p:txBody>
          <a:bodyPr/>
          <a:lstStyle/>
          <a:p>
            <a:pPr>
              <a:defRPr/>
            </a:pPr>
            <a:fld id="{F8BDFA9F-5688-42AB-8285-2B1460E6331E}" type="slidenum">
              <a:rPr lang="en-US" smtClean="0"/>
              <a:pPr>
                <a:defRPr/>
              </a:pPr>
              <a:t>56</a:t>
            </a:fld>
            <a:endParaRPr lang="en-US"/>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smtClean="0"/>
              <a:t>A few changes from AACR2</a:t>
            </a:r>
          </a:p>
        </p:txBody>
      </p:sp>
      <p:sp>
        <p:nvSpPr>
          <p:cNvPr id="39939" name="Content Placeholder 2"/>
          <p:cNvSpPr>
            <a:spLocks noGrp="1"/>
          </p:cNvSpPr>
          <p:nvPr>
            <p:ph idx="1"/>
          </p:nvPr>
        </p:nvSpPr>
        <p:spPr>
          <a:xfrm>
            <a:off x="457200" y="1295400"/>
            <a:ext cx="8229600" cy="4525963"/>
          </a:xfrm>
        </p:spPr>
        <p:txBody>
          <a:bodyPr/>
          <a:lstStyle/>
          <a:p>
            <a:pPr>
              <a:buFont typeface="Arial" charset="0"/>
              <a:buNone/>
            </a:pPr>
            <a:r>
              <a:rPr lang="en-US" sz="2400" smtClean="0"/>
              <a:t>Access points do not need to be justified in the description--no note required to justify the analytic access points on this record.</a:t>
            </a:r>
          </a:p>
        </p:txBody>
      </p:sp>
      <p:sp>
        <p:nvSpPr>
          <p:cNvPr id="4" name="Content Placeholder 2"/>
          <p:cNvSpPr txBox="1">
            <a:spLocks/>
          </p:cNvSpPr>
          <p:nvPr/>
        </p:nvSpPr>
        <p:spPr bwMode="auto">
          <a:xfrm>
            <a:off x="457200" y="2438400"/>
            <a:ext cx="8229600" cy="3581400"/>
          </a:xfrm>
          <a:prstGeom prst="rect">
            <a:avLst/>
          </a:prstGeom>
          <a:noFill/>
          <a:ln w="9525">
            <a:solidFill>
              <a:schemeClr val="tx1"/>
            </a:solidFill>
            <a:miter lim="800000"/>
            <a:headEnd/>
            <a:tailEnd/>
          </a:ln>
        </p:spPr>
        <p:txBody>
          <a:bodyPr/>
          <a:lstStyle/>
          <a:p>
            <a:pPr marL="342900" indent="-342900">
              <a:spcBef>
                <a:spcPct val="20000"/>
              </a:spcBef>
              <a:buFont typeface="Arial" charset="0"/>
              <a:buNone/>
              <a:defRPr/>
            </a:pPr>
            <a:r>
              <a:rPr lang="en-US" sz="2000">
                <a:latin typeface="+mn-lt"/>
              </a:rPr>
              <a:t>100 </a:t>
            </a:r>
            <a:r>
              <a:rPr lang="en-US" sz="2000" smtClean="0">
                <a:latin typeface="+mn-lt"/>
              </a:rPr>
              <a:t>1_</a:t>
            </a:r>
            <a:r>
              <a:rPr lang="en-US" sz="2000">
                <a:latin typeface="+mn-lt"/>
              </a:rPr>
              <a:t>	</a:t>
            </a:r>
            <a:r>
              <a:rPr lang="en-US" sz="2000" smtClean="0">
                <a:latin typeface="+mn-lt"/>
              </a:rPr>
              <a:t>$a Paz</a:t>
            </a:r>
            <a:r>
              <a:rPr lang="en-US" sz="2000">
                <a:latin typeface="+mn-lt"/>
              </a:rPr>
              <a:t>, </a:t>
            </a:r>
            <a:r>
              <a:rPr lang="en-US" sz="2000" smtClean="0">
                <a:latin typeface="+mn-lt"/>
              </a:rPr>
              <a:t>Octavio, </a:t>
            </a:r>
            <a:r>
              <a:rPr lang="en-US" sz="2000">
                <a:latin typeface="+mn-lt"/>
              </a:rPr>
              <a:t>$d 1914-1998, $e author.</a:t>
            </a:r>
          </a:p>
          <a:p>
            <a:pPr marL="342900" indent="-342900">
              <a:spcBef>
                <a:spcPct val="20000"/>
              </a:spcBef>
              <a:buFont typeface="Arial" charset="0"/>
              <a:buNone/>
              <a:defRPr/>
            </a:pPr>
            <a:r>
              <a:rPr lang="en-US" sz="2000">
                <a:latin typeface="+mn-lt"/>
              </a:rPr>
              <a:t>245 </a:t>
            </a:r>
            <a:r>
              <a:rPr lang="en-US" sz="2000" smtClean="0">
                <a:latin typeface="+mn-lt"/>
              </a:rPr>
              <a:t>10	$a Cuadrivio </a:t>
            </a:r>
            <a:r>
              <a:rPr lang="en-US" sz="2000">
                <a:latin typeface="+mn-lt"/>
              </a:rPr>
              <a:t>: $b Diarío, López Velarde, Pessoa, Cenuda / $c Octavio Paz.</a:t>
            </a:r>
          </a:p>
          <a:p>
            <a:pPr marL="342900" indent="-342900">
              <a:spcBef>
                <a:spcPct val="20000"/>
              </a:spcBef>
              <a:defRPr/>
            </a:pPr>
            <a:r>
              <a:rPr lang="en-US" sz="2000" smtClean="0">
                <a:latin typeface="+mn-lt"/>
              </a:rPr>
              <a:t>264 _1	$a Barcelona </a:t>
            </a:r>
            <a:r>
              <a:rPr lang="en-US" sz="2000">
                <a:latin typeface="+mn-lt"/>
              </a:rPr>
              <a:t>: $b Editorial Seix Barral, $c 1991.</a:t>
            </a:r>
          </a:p>
          <a:p>
            <a:pPr marL="342900" indent="-342900">
              <a:spcBef>
                <a:spcPct val="20000"/>
              </a:spcBef>
              <a:defRPr/>
            </a:pPr>
            <a:r>
              <a:rPr lang="en-US" sz="2000">
                <a:latin typeface="+mn-lt"/>
              </a:rPr>
              <a:t>300	</a:t>
            </a:r>
            <a:r>
              <a:rPr lang="en-US" sz="2000" smtClean="0">
                <a:latin typeface="+mn-lt"/>
              </a:rPr>
              <a:t>$a 139 </a:t>
            </a:r>
            <a:r>
              <a:rPr lang="en-US" sz="2000">
                <a:latin typeface="+mn-lt"/>
              </a:rPr>
              <a:t>pages ; $b 19 cm</a:t>
            </a:r>
          </a:p>
          <a:p>
            <a:pPr marL="342900" indent="-342900">
              <a:spcBef>
                <a:spcPct val="20000"/>
              </a:spcBef>
              <a:buFont typeface="Arial" charset="0"/>
              <a:buNone/>
              <a:defRPr/>
            </a:pPr>
            <a:r>
              <a:rPr lang="es-ES" sz="2000">
                <a:latin typeface="+mn-lt"/>
              </a:rPr>
              <a:t>700 12	</a:t>
            </a:r>
            <a:r>
              <a:rPr lang="es-ES" sz="2000" smtClean="0">
                <a:latin typeface="+mn-lt"/>
              </a:rPr>
              <a:t>$a </a:t>
            </a:r>
            <a:r>
              <a:rPr lang="en-US" sz="2000" smtClean="0">
                <a:latin typeface="+mn-lt"/>
              </a:rPr>
              <a:t>Paz</a:t>
            </a:r>
            <a:r>
              <a:rPr lang="en-US" sz="2000">
                <a:latin typeface="+mn-lt"/>
              </a:rPr>
              <a:t>, </a:t>
            </a:r>
            <a:r>
              <a:rPr lang="en-US" sz="2000" smtClean="0">
                <a:latin typeface="+mn-lt"/>
              </a:rPr>
              <a:t>Octavio, </a:t>
            </a:r>
            <a:r>
              <a:rPr lang="en-US" sz="2000">
                <a:latin typeface="+mn-lt"/>
              </a:rPr>
              <a:t>$d 1914-1998. $t </a:t>
            </a:r>
            <a:r>
              <a:rPr lang="es-ES" sz="2000">
                <a:latin typeface="+mn-lt"/>
              </a:rPr>
              <a:t>Caracol y la sirena.</a:t>
            </a:r>
            <a:endParaRPr lang="en-US" sz="2000">
              <a:latin typeface="+mn-lt"/>
            </a:endParaRPr>
          </a:p>
          <a:p>
            <a:pPr marL="342900" indent="-342900">
              <a:spcBef>
                <a:spcPct val="20000"/>
              </a:spcBef>
              <a:buFont typeface="Arial" charset="0"/>
              <a:buNone/>
              <a:defRPr/>
            </a:pPr>
            <a:r>
              <a:rPr lang="es-ES" sz="2000">
                <a:latin typeface="+mn-lt"/>
              </a:rPr>
              <a:t>700 12	</a:t>
            </a:r>
            <a:r>
              <a:rPr lang="es-ES" sz="2000" smtClean="0">
                <a:latin typeface="+mn-lt"/>
              </a:rPr>
              <a:t>$a </a:t>
            </a:r>
            <a:r>
              <a:rPr lang="en-US" sz="2000" smtClean="0">
                <a:latin typeface="+mn-lt"/>
              </a:rPr>
              <a:t>Paz</a:t>
            </a:r>
            <a:r>
              <a:rPr lang="en-US" sz="2000">
                <a:latin typeface="+mn-lt"/>
              </a:rPr>
              <a:t>, </a:t>
            </a:r>
            <a:r>
              <a:rPr lang="en-US" sz="2000" smtClean="0">
                <a:latin typeface="+mn-lt"/>
              </a:rPr>
              <a:t>Octavio, </a:t>
            </a:r>
            <a:r>
              <a:rPr lang="en-US" sz="2000">
                <a:latin typeface="+mn-lt"/>
              </a:rPr>
              <a:t>$d 1914-1998. $t Camino de la pasión</a:t>
            </a:r>
            <a:r>
              <a:rPr lang="es-ES" sz="2000">
                <a:latin typeface="+mn-lt"/>
              </a:rPr>
              <a:t>.</a:t>
            </a:r>
          </a:p>
          <a:p>
            <a:pPr marL="342900" indent="-342900">
              <a:spcBef>
                <a:spcPct val="20000"/>
              </a:spcBef>
              <a:buFont typeface="Arial" charset="0"/>
              <a:buNone/>
              <a:defRPr/>
            </a:pPr>
            <a:r>
              <a:rPr lang="es-ES" sz="2000">
                <a:latin typeface="+mn-lt"/>
              </a:rPr>
              <a:t>700 12	</a:t>
            </a:r>
            <a:r>
              <a:rPr lang="es-ES" sz="2000" smtClean="0">
                <a:latin typeface="+mn-lt"/>
              </a:rPr>
              <a:t>$a </a:t>
            </a:r>
            <a:r>
              <a:rPr lang="en-US" sz="2000" smtClean="0">
                <a:latin typeface="+mn-lt"/>
              </a:rPr>
              <a:t>Paz</a:t>
            </a:r>
            <a:r>
              <a:rPr lang="en-US" sz="2000">
                <a:latin typeface="+mn-lt"/>
              </a:rPr>
              <a:t>, </a:t>
            </a:r>
            <a:r>
              <a:rPr lang="en-US" sz="2000" smtClean="0">
                <a:latin typeface="+mn-lt"/>
              </a:rPr>
              <a:t>Octavio, </a:t>
            </a:r>
            <a:r>
              <a:rPr lang="en-US" sz="2000">
                <a:latin typeface="+mn-lt"/>
              </a:rPr>
              <a:t>$d 1914-1998. $t Desconocido de sí mismo</a:t>
            </a:r>
            <a:r>
              <a:rPr lang="es-ES" sz="2000">
                <a:latin typeface="+mn-lt"/>
              </a:rPr>
              <a:t>.</a:t>
            </a:r>
          </a:p>
          <a:p>
            <a:pPr marL="342900" indent="-342900">
              <a:spcBef>
                <a:spcPct val="20000"/>
              </a:spcBef>
              <a:buFont typeface="Arial" charset="0"/>
              <a:buNone/>
              <a:defRPr/>
            </a:pPr>
            <a:r>
              <a:rPr lang="es-ES" sz="2000">
                <a:latin typeface="+mn-lt"/>
              </a:rPr>
              <a:t>700 </a:t>
            </a:r>
            <a:r>
              <a:rPr lang="es-ES" sz="2000" smtClean="0">
                <a:latin typeface="+mn-lt"/>
              </a:rPr>
              <a:t>12	$a </a:t>
            </a:r>
            <a:r>
              <a:rPr lang="en-US" sz="2000" smtClean="0">
                <a:latin typeface="+mn-lt"/>
              </a:rPr>
              <a:t>Paz</a:t>
            </a:r>
            <a:r>
              <a:rPr lang="en-US" sz="2000">
                <a:latin typeface="+mn-lt"/>
              </a:rPr>
              <a:t>, </a:t>
            </a:r>
            <a:r>
              <a:rPr lang="en-US" sz="2000" smtClean="0">
                <a:latin typeface="+mn-lt"/>
              </a:rPr>
              <a:t>Octavio, </a:t>
            </a:r>
            <a:r>
              <a:rPr lang="en-US" sz="2000">
                <a:latin typeface="+mn-lt"/>
              </a:rPr>
              <a:t>$d 1914-1998. $t </a:t>
            </a:r>
            <a:r>
              <a:rPr lang="es-ES" sz="2000">
                <a:latin typeface="+mn-lt"/>
              </a:rPr>
              <a:t>Palabra edificante.</a:t>
            </a:r>
            <a:endParaRPr lang="en-US" sz="2000">
              <a:latin typeface="+mn-lt"/>
            </a:endParaRPr>
          </a:p>
        </p:txBody>
      </p:sp>
      <p:sp>
        <p:nvSpPr>
          <p:cNvPr id="2" name="Footer Placeholder 1"/>
          <p:cNvSpPr>
            <a:spLocks noGrp="1"/>
          </p:cNvSpPr>
          <p:nvPr>
            <p:ph type="ftr" sz="quarter" idx="11"/>
          </p:nvPr>
        </p:nvSpPr>
        <p:spPr/>
        <p:txBody>
          <a:bodyPr/>
          <a:lstStyle/>
          <a:p>
            <a:pPr>
              <a:defRPr/>
            </a:pPr>
            <a:r>
              <a:rPr lang="en-US" smtClean="0"/>
              <a:t>Module 6. Recording Relationships</a:t>
            </a:r>
            <a:endParaRPr lang="en-US"/>
          </a:p>
        </p:txBody>
      </p:sp>
      <p:sp>
        <p:nvSpPr>
          <p:cNvPr id="3" name="Slide Number Placeholder 2"/>
          <p:cNvSpPr>
            <a:spLocks noGrp="1"/>
          </p:cNvSpPr>
          <p:nvPr>
            <p:ph type="sldNum" sz="quarter" idx="12"/>
          </p:nvPr>
        </p:nvSpPr>
        <p:spPr/>
        <p:txBody>
          <a:bodyPr/>
          <a:lstStyle/>
          <a:p>
            <a:pPr>
              <a:defRPr/>
            </a:pPr>
            <a:fld id="{F8BDFA9F-5688-42AB-8285-2B1460E6331E}" type="slidenum">
              <a:rPr lang="en-US" smtClean="0"/>
              <a:pPr>
                <a:defRPr/>
              </a:pPr>
              <a:t>57</a:t>
            </a:fld>
            <a:endParaRPr lang="en-US"/>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85800" y="1524000"/>
            <a:ext cx="7772400" cy="1470025"/>
          </a:xfrm>
        </p:spPr>
        <p:txBody>
          <a:bodyPr/>
          <a:lstStyle/>
          <a:p>
            <a:r>
              <a:rPr lang="en-US" sz="3600" b="1" smtClean="0"/>
              <a:t>Module </a:t>
            </a:r>
            <a:r>
              <a:rPr lang="en-US" sz="3600" b="1"/>
              <a:t>6</a:t>
            </a:r>
            <a:r>
              <a:rPr lang="en-US" sz="3600" b="1" smtClean="0"/>
              <a:t/>
            </a:r>
            <a:br>
              <a:rPr lang="en-US" sz="3600" b="1" smtClean="0"/>
            </a:br>
            <a:r>
              <a:rPr lang="en-US" sz="3600" b="1" smtClean="0"/>
              <a:t>Recording Relationships</a:t>
            </a:r>
            <a:br>
              <a:rPr lang="en-US" sz="3600" b="1" smtClean="0"/>
            </a:br>
            <a:r>
              <a:rPr lang="en-US" sz="3600" b="1"/>
              <a:t/>
            </a:r>
            <a:br>
              <a:rPr lang="en-US" sz="3600" b="1"/>
            </a:br>
            <a:r>
              <a:rPr lang="en-US" sz="3600" b="1" smtClean="0"/>
              <a:t>Questions?</a:t>
            </a:r>
            <a:endParaRPr lang="en-US" sz="2400"/>
          </a:p>
        </p:txBody>
      </p:sp>
      <p:sp>
        <p:nvSpPr>
          <p:cNvPr id="7" name="TextBox 6"/>
          <p:cNvSpPr txBox="1">
            <a:spLocks noChangeArrowheads="1"/>
          </p:cNvSpPr>
          <p:nvPr/>
        </p:nvSpPr>
        <p:spPr>
          <a:xfrm>
            <a:off x="571500" y="4191000"/>
            <a:ext cx="8001000" cy="1981200"/>
          </a:xfrm>
          <a:prstGeom prst="rect">
            <a:avLst/>
          </a:prstGeom>
        </p:spPr>
        <p:txBody>
          <a:bodyPr vert="horz" lIns="91440" tIns="45720" rIns="91440" bIns="45720" rtlCol="0">
            <a:normAutofit/>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marL="0" indent="0" algn="ctr">
              <a:buNone/>
            </a:pPr>
            <a:r>
              <a:rPr lang="en-US" sz="2800" b="1"/>
              <a:t>RDA Authority Control Cataloging</a:t>
            </a:r>
          </a:p>
          <a:p>
            <a:pPr marL="0" indent="0" algn="ctr">
              <a:buNone/>
            </a:pPr>
            <a:r>
              <a:rPr lang="en-US" sz="2800" b="1"/>
              <a:t>LACONI Technical Services Section</a:t>
            </a:r>
          </a:p>
          <a:p>
            <a:pPr marL="0" indent="0" algn="ctr">
              <a:buNone/>
            </a:pPr>
            <a:r>
              <a:rPr lang="en-US" sz="2800" b="1"/>
              <a:t>May 15, 2015</a:t>
            </a:r>
            <a:endParaRPr lang="en-US" sz="2800"/>
          </a:p>
        </p:txBody>
      </p:sp>
    </p:spTree>
    <p:extLst>
      <p:ext uri="{BB962C8B-B14F-4D97-AF65-F5344CB8AC3E}">
        <p14:creationId xmlns:p14="http://schemas.microsoft.com/office/powerpoint/2010/main" val="1991790599"/>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
            </a:r>
            <a:br>
              <a:rPr lang="en-US" smtClean="0"/>
            </a:br>
            <a:r>
              <a:rPr lang="en-US"/>
              <a:t/>
            </a:r>
            <a:br>
              <a:rPr lang="en-US"/>
            </a:br>
            <a:r>
              <a:rPr lang="en-US" smtClean="0"/>
              <a:t>This Presentation is available at</a:t>
            </a:r>
            <a:br>
              <a:rPr lang="en-US" smtClean="0"/>
            </a:br>
            <a:endParaRPr lang="en-US"/>
          </a:p>
        </p:txBody>
      </p:sp>
      <p:sp>
        <p:nvSpPr>
          <p:cNvPr id="3" name="Content Placeholder 2"/>
          <p:cNvSpPr>
            <a:spLocks noGrp="1"/>
          </p:cNvSpPr>
          <p:nvPr>
            <p:ph idx="1"/>
          </p:nvPr>
        </p:nvSpPr>
        <p:spPr>
          <a:xfrm>
            <a:off x="762000" y="1600201"/>
            <a:ext cx="7620000" cy="4495799"/>
          </a:xfrm>
        </p:spPr>
        <p:txBody>
          <a:bodyPr/>
          <a:lstStyle/>
          <a:p>
            <a:pPr marL="0" indent="0">
              <a:buNone/>
            </a:pPr>
            <a:endParaRPr lang="en-US" smtClean="0"/>
          </a:p>
          <a:p>
            <a:pPr marL="0" indent="0" algn="ctr">
              <a:buNone/>
            </a:pPr>
            <a:r>
              <a:rPr lang="en-US" smtClean="0"/>
              <a:t>http</a:t>
            </a:r>
            <a:r>
              <a:rPr lang="en-US"/>
              <a:t>://net.lib.byu.edu/~</a:t>
            </a:r>
            <a:r>
              <a:rPr lang="en-US" smtClean="0"/>
              <a:t>catalog/people/rlm/RDALACONI201505/index.htm</a:t>
            </a:r>
          </a:p>
          <a:p>
            <a:pPr marL="0" indent="0" algn="ctr">
              <a:buNone/>
            </a:pPr>
            <a:endParaRPr lang="en-US"/>
          </a:p>
          <a:p>
            <a:pPr marL="0" indent="0" algn="ctr">
              <a:buNone/>
            </a:pPr>
            <a:r>
              <a:rPr lang="en-US" smtClean="0"/>
              <a:t>For further information </a:t>
            </a:r>
          </a:p>
          <a:p>
            <a:pPr marL="0" indent="0" algn="ctr">
              <a:buNone/>
            </a:pPr>
            <a:r>
              <a:rPr lang="en-US" smtClean="0"/>
              <a:t>contact Robert L. Maxwell</a:t>
            </a:r>
          </a:p>
          <a:p>
            <a:pPr marL="0" indent="0" algn="ctr">
              <a:buNone/>
            </a:pPr>
            <a:r>
              <a:rPr lang="en-US" smtClean="0"/>
              <a:t>robert_maxwell@byu.edu</a:t>
            </a:r>
            <a:endParaRPr lang="en-US"/>
          </a:p>
        </p:txBody>
      </p:sp>
      <p:sp>
        <p:nvSpPr>
          <p:cNvPr id="4" name="Footer Placeholder 3"/>
          <p:cNvSpPr>
            <a:spLocks noGrp="1"/>
          </p:cNvSpPr>
          <p:nvPr>
            <p:ph type="ftr" sz="quarter" idx="11"/>
          </p:nvPr>
        </p:nvSpPr>
        <p:spPr/>
        <p:txBody>
          <a:bodyPr/>
          <a:lstStyle/>
          <a:p>
            <a:pPr>
              <a:defRPr/>
            </a:pPr>
            <a:r>
              <a:rPr lang="en-US" smtClean="0"/>
              <a:t>Module 6. Recording Relationships</a:t>
            </a:r>
            <a:endParaRPr lang="en-US"/>
          </a:p>
        </p:txBody>
      </p:sp>
      <p:sp>
        <p:nvSpPr>
          <p:cNvPr id="5" name="Slide Number Placeholder 4"/>
          <p:cNvSpPr>
            <a:spLocks noGrp="1"/>
          </p:cNvSpPr>
          <p:nvPr>
            <p:ph type="sldNum" sz="quarter" idx="12"/>
          </p:nvPr>
        </p:nvSpPr>
        <p:spPr/>
        <p:txBody>
          <a:bodyPr/>
          <a:lstStyle/>
          <a:p>
            <a:pPr>
              <a:defRPr/>
            </a:pPr>
            <a:fld id="{31594486-D201-49C5-8E7E-D1598C506A7F}" type="slidenum">
              <a:rPr lang="en-US" smtClean="0"/>
              <a:pPr>
                <a:defRPr/>
              </a:pPr>
              <a:t>59</a:t>
            </a:fld>
            <a:endParaRPr lang="en-US"/>
          </a:p>
        </p:txBody>
      </p:sp>
    </p:spTree>
    <p:extLst>
      <p:ext uri="{BB962C8B-B14F-4D97-AF65-F5344CB8AC3E}">
        <p14:creationId xmlns:p14="http://schemas.microsoft.com/office/powerpoint/2010/main" val="6870459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smtClean="0"/>
              <a:t>Relationships in MARC</a:t>
            </a:r>
          </a:p>
        </p:txBody>
      </p:sp>
      <p:sp>
        <p:nvSpPr>
          <p:cNvPr id="7171" name="Content Placeholder 2"/>
          <p:cNvSpPr>
            <a:spLocks noGrp="1"/>
          </p:cNvSpPr>
          <p:nvPr>
            <p:ph idx="1"/>
          </p:nvPr>
        </p:nvSpPr>
        <p:spPr/>
        <p:txBody>
          <a:bodyPr/>
          <a:lstStyle/>
          <a:p>
            <a:r>
              <a:rPr lang="en-US" smtClean="0"/>
              <a:t>We do describe relationships in our current cataloging.</a:t>
            </a:r>
          </a:p>
          <a:p>
            <a:r>
              <a:rPr lang="en-US" smtClean="0"/>
              <a:t>In MARC bibliographic records, relationships of the resource described to other entities are usually expressed by the inclusion of 1XX, 6XX, 7XX, and 8XX fields.</a:t>
            </a:r>
          </a:p>
          <a:p>
            <a:r>
              <a:rPr lang="en-US" smtClean="0"/>
              <a:t>These fields </a:t>
            </a:r>
            <a:r>
              <a:rPr lang="en-US" i="1" smtClean="0"/>
              <a:t>link</a:t>
            </a:r>
            <a:r>
              <a:rPr lang="en-US" smtClean="0"/>
              <a:t> the description to related entities</a:t>
            </a:r>
          </a:p>
        </p:txBody>
      </p:sp>
      <p:sp>
        <p:nvSpPr>
          <p:cNvPr id="2" name="Footer Placeholder 1"/>
          <p:cNvSpPr>
            <a:spLocks noGrp="1"/>
          </p:cNvSpPr>
          <p:nvPr>
            <p:ph type="ftr" sz="quarter" idx="11"/>
          </p:nvPr>
        </p:nvSpPr>
        <p:spPr/>
        <p:txBody>
          <a:bodyPr/>
          <a:lstStyle/>
          <a:p>
            <a:pPr>
              <a:defRPr/>
            </a:pPr>
            <a:r>
              <a:rPr lang="en-US" smtClean="0"/>
              <a:t>Module 6. Recording Relationships</a:t>
            </a:r>
            <a:endParaRPr lang="en-US"/>
          </a:p>
        </p:txBody>
      </p:sp>
      <p:sp>
        <p:nvSpPr>
          <p:cNvPr id="3" name="Slide Number Placeholder 2"/>
          <p:cNvSpPr>
            <a:spLocks noGrp="1"/>
          </p:cNvSpPr>
          <p:nvPr>
            <p:ph type="sldNum" sz="quarter" idx="12"/>
          </p:nvPr>
        </p:nvSpPr>
        <p:spPr/>
        <p:txBody>
          <a:bodyPr/>
          <a:lstStyle/>
          <a:p>
            <a:pPr>
              <a:defRPr/>
            </a:pPr>
            <a:fld id="{F8BDFA9F-5688-42AB-8285-2B1460E6331E}"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smtClean="0"/>
              <a:t>AACR2 Bibliographic Record</a:t>
            </a:r>
          </a:p>
        </p:txBody>
      </p:sp>
      <p:sp>
        <p:nvSpPr>
          <p:cNvPr id="8195" name="Content Placeholder 2"/>
          <p:cNvSpPr>
            <a:spLocks noGrp="1"/>
          </p:cNvSpPr>
          <p:nvPr>
            <p:ph idx="1"/>
          </p:nvPr>
        </p:nvSpPr>
        <p:spPr/>
        <p:txBody>
          <a:bodyPr/>
          <a:lstStyle/>
          <a:p>
            <a:pPr>
              <a:buFont typeface="Arial" charset="0"/>
              <a:buNone/>
            </a:pPr>
            <a:r>
              <a:rPr lang="en-US" sz="2400" dirty="0" smtClean="0">
                <a:solidFill>
                  <a:srgbClr val="FF0000"/>
                </a:solidFill>
              </a:rPr>
              <a:t>100 1_	$a Paz, Octavio, $d 1914-1998.</a:t>
            </a:r>
          </a:p>
          <a:p>
            <a:pPr>
              <a:buFont typeface="Arial" charset="0"/>
              <a:buNone/>
            </a:pPr>
            <a:r>
              <a:rPr lang="en-US" sz="2400" dirty="0" smtClean="0"/>
              <a:t>245 10 	$a </a:t>
            </a:r>
            <a:r>
              <a:rPr lang="en-US" sz="2400" dirty="0" err="1" smtClean="0"/>
              <a:t>Piedra</a:t>
            </a:r>
            <a:r>
              <a:rPr lang="en-US" sz="2400" dirty="0" smtClean="0"/>
              <a:t> de sol / $c Octavio Paz ; </a:t>
            </a:r>
            <a:r>
              <a:rPr lang="en-US" sz="2400" dirty="0" err="1" smtClean="0"/>
              <a:t>lectura</a:t>
            </a:r>
            <a:r>
              <a:rPr lang="en-US" sz="2400" dirty="0" smtClean="0"/>
              <a:t> de Pere </a:t>
            </a:r>
            <a:r>
              <a:rPr lang="en-US" sz="2400" dirty="0" err="1" smtClean="0"/>
              <a:t>Gimferrer</a:t>
            </a:r>
            <a:r>
              <a:rPr lang="en-US" sz="2400" dirty="0" smtClean="0"/>
              <a:t>.</a:t>
            </a:r>
          </a:p>
          <a:p>
            <a:pPr>
              <a:buNone/>
            </a:pPr>
            <a:r>
              <a:rPr lang="en-US" sz="2400" dirty="0" smtClean="0"/>
              <a:t>260	</a:t>
            </a:r>
            <a:r>
              <a:rPr lang="en-US" sz="2400" dirty="0"/>
              <a:t> $a Barcelona </a:t>
            </a:r>
            <a:r>
              <a:rPr lang="en-US" sz="2400" dirty="0" smtClean="0"/>
              <a:t>: $b </a:t>
            </a:r>
            <a:r>
              <a:rPr lang="en-US" sz="2400" dirty="0" err="1" smtClean="0"/>
              <a:t>Mondadori</a:t>
            </a:r>
            <a:r>
              <a:rPr lang="en-US" sz="2400" dirty="0" smtClean="0"/>
              <a:t>, $c 1998.</a:t>
            </a:r>
          </a:p>
          <a:p>
            <a:pPr>
              <a:buNone/>
            </a:pPr>
            <a:r>
              <a:rPr lang="en-US" sz="2400" dirty="0" smtClean="0"/>
              <a:t>300	</a:t>
            </a:r>
            <a:r>
              <a:rPr lang="en-US" sz="2400" dirty="0"/>
              <a:t> $a 83 </a:t>
            </a:r>
            <a:r>
              <a:rPr lang="en-US" sz="2400" dirty="0" smtClean="0"/>
              <a:t>p. ; $c 20 cm.</a:t>
            </a:r>
          </a:p>
          <a:p>
            <a:pPr>
              <a:buNone/>
            </a:pPr>
            <a:r>
              <a:rPr lang="en-US" sz="2400" dirty="0" smtClean="0"/>
              <a:t>490 1_	</a:t>
            </a:r>
            <a:r>
              <a:rPr lang="en-US" sz="2400" dirty="0"/>
              <a:t> $a </a:t>
            </a:r>
            <a:r>
              <a:rPr lang="en-US" sz="2400" dirty="0" err="1"/>
              <a:t>Lecturas</a:t>
            </a:r>
            <a:r>
              <a:rPr lang="en-US" sz="2400" dirty="0"/>
              <a:t> </a:t>
            </a:r>
            <a:r>
              <a:rPr lang="en-US" sz="2400" dirty="0" smtClean="0"/>
              <a:t>de </a:t>
            </a:r>
            <a:r>
              <a:rPr lang="en-US" sz="2400" dirty="0" err="1" smtClean="0"/>
              <a:t>poesía</a:t>
            </a:r>
            <a:r>
              <a:rPr lang="en-US" sz="2400" dirty="0" smtClean="0"/>
              <a:t> ; $v 1</a:t>
            </a:r>
          </a:p>
          <a:p>
            <a:pPr>
              <a:buNone/>
            </a:pPr>
            <a:r>
              <a:rPr lang="en-US" sz="2400" dirty="0" smtClean="0"/>
              <a:t>505 2_	</a:t>
            </a:r>
            <a:r>
              <a:rPr lang="en-US" sz="2400" dirty="0"/>
              <a:t> $a </a:t>
            </a:r>
            <a:r>
              <a:rPr lang="en-US" sz="2400" dirty="0" err="1"/>
              <a:t>Lectura</a:t>
            </a:r>
            <a:r>
              <a:rPr lang="en-US" sz="2400" dirty="0"/>
              <a:t> </a:t>
            </a:r>
            <a:r>
              <a:rPr lang="en-US" sz="2400" dirty="0" smtClean="0"/>
              <a:t>de </a:t>
            </a:r>
            <a:r>
              <a:rPr lang="en-US" sz="2400" dirty="0" err="1" smtClean="0"/>
              <a:t>Piedra</a:t>
            </a:r>
            <a:r>
              <a:rPr lang="en-US" sz="2400" dirty="0" smtClean="0"/>
              <a:t> de sol / Pere </a:t>
            </a:r>
            <a:r>
              <a:rPr lang="en-US" sz="2400" dirty="0" err="1" smtClean="0"/>
              <a:t>Gimferrer</a:t>
            </a:r>
            <a:r>
              <a:rPr lang="en-US" sz="2400" dirty="0" smtClean="0"/>
              <a:t>.</a:t>
            </a:r>
          </a:p>
          <a:p>
            <a:pPr>
              <a:buNone/>
            </a:pPr>
            <a:r>
              <a:rPr lang="en-US" sz="2400" dirty="0" smtClean="0">
                <a:solidFill>
                  <a:srgbClr val="FF0000"/>
                </a:solidFill>
              </a:rPr>
              <a:t>600 10	</a:t>
            </a:r>
            <a:r>
              <a:rPr lang="en-US" sz="2400" dirty="0"/>
              <a:t> </a:t>
            </a:r>
            <a:r>
              <a:rPr lang="en-US" sz="2400" dirty="0">
                <a:solidFill>
                  <a:srgbClr val="FF0000"/>
                </a:solidFill>
              </a:rPr>
              <a:t>$a </a:t>
            </a:r>
            <a:r>
              <a:rPr lang="en-US" sz="2400" dirty="0" smtClean="0">
                <a:solidFill>
                  <a:srgbClr val="FF0000"/>
                </a:solidFill>
              </a:rPr>
              <a:t>Paz, Octavio, $d 1914-1998. $t </a:t>
            </a:r>
            <a:r>
              <a:rPr lang="en-US" sz="2400" dirty="0" err="1" smtClean="0">
                <a:solidFill>
                  <a:srgbClr val="FF0000"/>
                </a:solidFill>
              </a:rPr>
              <a:t>Piedra</a:t>
            </a:r>
            <a:r>
              <a:rPr lang="en-US" sz="2400" dirty="0" smtClean="0">
                <a:solidFill>
                  <a:srgbClr val="FF0000"/>
                </a:solidFill>
              </a:rPr>
              <a:t> de sol.</a:t>
            </a:r>
          </a:p>
          <a:p>
            <a:pPr>
              <a:buNone/>
            </a:pPr>
            <a:r>
              <a:rPr lang="en-US" sz="2400" dirty="0" smtClean="0">
                <a:solidFill>
                  <a:srgbClr val="FF0000"/>
                </a:solidFill>
              </a:rPr>
              <a:t>700 1_	</a:t>
            </a:r>
            <a:r>
              <a:rPr lang="en-US" sz="2400" dirty="0"/>
              <a:t> </a:t>
            </a:r>
            <a:r>
              <a:rPr lang="en-US" sz="2400" dirty="0">
                <a:solidFill>
                  <a:srgbClr val="FF0000"/>
                </a:solidFill>
              </a:rPr>
              <a:t>$a </a:t>
            </a:r>
            <a:r>
              <a:rPr lang="en-US" sz="2400" dirty="0" err="1" smtClean="0">
                <a:solidFill>
                  <a:srgbClr val="FF0000"/>
                </a:solidFill>
              </a:rPr>
              <a:t>Gimferrer</a:t>
            </a:r>
            <a:r>
              <a:rPr lang="en-US" sz="2400" dirty="0" smtClean="0">
                <a:solidFill>
                  <a:srgbClr val="FF0000"/>
                </a:solidFill>
              </a:rPr>
              <a:t>, Pere, $d 1945-</a:t>
            </a:r>
          </a:p>
          <a:p>
            <a:pPr>
              <a:buNone/>
            </a:pPr>
            <a:r>
              <a:rPr lang="en-US" sz="2400" dirty="0" smtClean="0">
                <a:solidFill>
                  <a:srgbClr val="FF0000"/>
                </a:solidFill>
              </a:rPr>
              <a:t>830 _0	</a:t>
            </a:r>
            <a:r>
              <a:rPr lang="en-US" sz="2400" dirty="0"/>
              <a:t> </a:t>
            </a:r>
            <a:r>
              <a:rPr lang="en-US" sz="2400" dirty="0">
                <a:solidFill>
                  <a:srgbClr val="FF0000"/>
                </a:solidFill>
              </a:rPr>
              <a:t>$a </a:t>
            </a:r>
            <a:r>
              <a:rPr lang="en-US" sz="2400" dirty="0" err="1" smtClean="0">
                <a:solidFill>
                  <a:srgbClr val="FF0000"/>
                </a:solidFill>
              </a:rPr>
              <a:t>Lecturas</a:t>
            </a:r>
            <a:r>
              <a:rPr lang="en-US" sz="2400" dirty="0" smtClean="0">
                <a:solidFill>
                  <a:srgbClr val="FF0000"/>
                </a:solidFill>
              </a:rPr>
              <a:t> de </a:t>
            </a:r>
            <a:r>
              <a:rPr lang="en-US" sz="2400" dirty="0" err="1" smtClean="0">
                <a:solidFill>
                  <a:srgbClr val="FF0000"/>
                </a:solidFill>
              </a:rPr>
              <a:t>poesía</a:t>
            </a:r>
            <a:r>
              <a:rPr lang="en-US" sz="2400" smtClean="0">
                <a:solidFill>
                  <a:srgbClr val="FF0000"/>
                </a:solidFill>
              </a:rPr>
              <a:t> ; $v 1.</a:t>
            </a:r>
          </a:p>
        </p:txBody>
      </p:sp>
      <p:sp>
        <p:nvSpPr>
          <p:cNvPr id="4" name="Right Arrow 3"/>
          <p:cNvSpPr/>
          <p:nvPr/>
        </p:nvSpPr>
        <p:spPr>
          <a:xfrm rot="2644153">
            <a:off x="493713" y="246063"/>
            <a:ext cx="2438400" cy="1033462"/>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a:solidFill>
                  <a:schemeClr val="tx1"/>
                </a:solidFill>
              </a:rPr>
              <a:t>Link to other records sharing the same author</a:t>
            </a:r>
          </a:p>
        </p:txBody>
      </p:sp>
      <p:sp>
        <p:nvSpPr>
          <p:cNvPr id="8" name="Left Arrow 7"/>
          <p:cNvSpPr/>
          <p:nvPr/>
        </p:nvSpPr>
        <p:spPr>
          <a:xfrm rot="18781546">
            <a:off x="7017920" y="3204648"/>
            <a:ext cx="2463800" cy="1189037"/>
          </a:xfrm>
          <a:prstGeom prst="leftArrow">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a:solidFill>
                  <a:schemeClr val="tx1"/>
                </a:solidFill>
              </a:rPr>
              <a:t>Link to other records sharing the same subject</a:t>
            </a:r>
          </a:p>
        </p:txBody>
      </p:sp>
      <p:sp>
        <p:nvSpPr>
          <p:cNvPr id="9" name="Left Arrow 8"/>
          <p:cNvSpPr/>
          <p:nvPr/>
        </p:nvSpPr>
        <p:spPr>
          <a:xfrm rot="257537">
            <a:off x="5222371" y="4812370"/>
            <a:ext cx="2614612" cy="1187450"/>
          </a:xfrm>
          <a:prstGeom prst="leftArrow">
            <a:avLst>
              <a:gd name="adj1" fmla="val 50000"/>
              <a:gd name="adj2" fmla="val 53156"/>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a:solidFill>
                  <a:schemeClr val="tx1"/>
                </a:solidFill>
              </a:rPr>
              <a:t>Link to other records sharing the same author</a:t>
            </a:r>
          </a:p>
        </p:txBody>
      </p:sp>
      <p:sp>
        <p:nvSpPr>
          <p:cNvPr id="11" name="Left Arrow 10"/>
          <p:cNvSpPr/>
          <p:nvPr/>
        </p:nvSpPr>
        <p:spPr>
          <a:xfrm rot="1685568">
            <a:off x="3143250" y="5589588"/>
            <a:ext cx="2254250" cy="1189037"/>
          </a:xfrm>
          <a:prstGeom prst="leftArrow">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a:solidFill>
                  <a:schemeClr val="tx1"/>
                </a:solidFill>
              </a:rPr>
              <a:t>Link to other records sharing the same series</a:t>
            </a:r>
          </a:p>
        </p:txBody>
      </p:sp>
      <p:sp>
        <p:nvSpPr>
          <p:cNvPr id="2" name="Footer Placeholder 1"/>
          <p:cNvSpPr>
            <a:spLocks noGrp="1"/>
          </p:cNvSpPr>
          <p:nvPr>
            <p:ph type="ftr" sz="quarter" idx="11"/>
          </p:nvPr>
        </p:nvSpPr>
        <p:spPr/>
        <p:txBody>
          <a:bodyPr/>
          <a:lstStyle/>
          <a:p>
            <a:pPr>
              <a:defRPr/>
            </a:pPr>
            <a:r>
              <a:rPr lang="en-US" smtClean="0"/>
              <a:t>Module 6. Recording Relationships</a:t>
            </a:r>
            <a:endParaRPr lang="en-US"/>
          </a:p>
        </p:txBody>
      </p:sp>
      <p:sp>
        <p:nvSpPr>
          <p:cNvPr id="3" name="Slide Number Placeholder 2"/>
          <p:cNvSpPr>
            <a:spLocks noGrp="1"/>
          </p:cNvSpPr>
          <p:nvPr>
            <p:ph type="sldNum" sz="quarter" idx="12"/>
          </p:nvPr>
        </p:nvSpPr>
        <p:spPr/>
        <p:txBody>
          <a:bodyPr/>
          <a:lstStyle/>
          <a:p>
            <a:pPr>
              <a:defRPr/>
            </a:pPr>
            <a:fld id="{F8BDFA9F-5688-42AB-8285-2B1460E6331E}" type="slidenum">
              <a:rPr lang="en-US" smtClean="0"/>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smtClean="0"/>
              <a:t>Relationships in MARC</a:t>
            </a:r>
          </a:p>
        </p:txBody>
      </p:sp>
      <p:sp>
        <p:nvSpPr>
          <p:cNvPr id="9219" name="Content Placeholder 2"/>
          <p:cNvSpPr>
            <a:spLocks noGrp="1"/>
          </p:cNvSpPr>
          <p:nvPr>
            <p:ph idx="1"/>
          </p:nvPr>
        </p:nvSpPr>
        <p:spPr/>
        <p:txBody>
          <a:bodyPr/>
          <a:lstStyle/>
          <a:p>
            <a:pPr>
              <a:buFont typeface="Arial" charset="0"/>
              <a:buNone/>
            </a:pPr>
            <a:endParaRPr lang="en-US" smtClean="0"/>
          </a:p>
          <a:p>
            <a:r>
              <a:rPr lang="en-US" smtClean="0"/>
              <a:t>Relationships can also be expressed in MARC bibliographic records by human-readable text in note fields.</a:t>
            </a:r>
          </a:p>
        </p:txBody>
      </p:sp>
      <p:sp>
        <p:nvSpPr>
          <p:cNvPr id="2" name="Footer Placeholder 1"/>
          <p:cNvSpPr>
            <a:spLocks noGrp="1"/>
          </p:cNvSpPr>
          <p:nvPr>
            <p:ph type="ftr" sz="quarter" idx="11"/>
          </p:nvPr>
        </p:nvSpPr>
        <p:spPr/>
        <p:txBody>
          <a:bodyPr/>
          <a:lstStyle/>
          <a:p>
            <a:pPr>
              <a:defRPr/>
            </a:pPr>
            <a:r>
              <a:rPr lang="en-US" smtClean="0"/>
              <a:t>Module 6. Recording Relationships</a:t>
            </a:r>
            <a:endParaRPr lang="en-US"/>
          </a:p>
        </p:txBody>
      </p:sp>
      <p:sp>
        <p:nvSpPr>
          <p:cNvPr id="3" name="Slide Number Placeholder 2"/>
          <p:cNvSpPr>
            <a:spLocks noGrp="1"/>
          </p:cNvSpPr>
          <p:nvPr>
            <p:ph type="sldNum" sz="quarter" idx="12"/>
          </p:nvPr>
        </p:nvSpPr>
        <p:spPr/>
        <p:txBody>
          <a:bodyPr/>
          <a:lstStyle/>
          <a:p>
            <a:pPr>
              <a:defRPr/>
            </a:pPr>
            <a:fld id="{F8BDFA9F-5688-42AB-8285-2B1460E6331E}" type="slidenum">
              <a:rPr lang="en-US" smtClean="0"/>
              <a:pPr>
                <a:defRPr/>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smtClean="0"/>
              <a:t>AACR2 Bibliographic Record</a:t>
            </a:r>
          </a:p>
        </p:txBody>
      </p:sp>
      <p:sp>
        <p:nvSpPr>
          <p:cNvPr id="10243" name="Content Placeholder 2"/>
          <p:cNvSpPr>
            <a:spLocks noGrp="1"/>
          </p:cNvSpPr>
          <p:nvPr>
            <p:ph idx="1"/>
          </p:nvPr>
        </p:nvSpPr>
        <p:spPr/>
        <p:txBody>
          <a:bodyPr/>
          <a:lstStyle/>
          <a:p>
            <a:pPr>
              <a:buFont typeface="Arial" charset="0"/>
              <a:buNone/>
            </a:pPr>
            <a:r>
              <a:rPr lang="en-US" sz="2400" smtClean="0"/>
              <a:t>100 1_	$a Rowling, J. K.</a:t>
            </a:r>
          </a:p>
          <a:p>
            <a:pPr>
              <a:buFont typeface="Arial" charset="0"/>
              <a:buNone/>
            </a:pPr>
            <a:r>
              <a:rPr lang="en-US" sz="2400" smtClean="0"/>
              <a:t>245 10	$a Harry Potter y el cáliz de fuego / $c J.K. Rowling.</a:t>
            </a:r>
          </a:p>
          <a:p>
            <a:pPr>
              <a:buFont typeface="Arial" charset="0"/>
              <a:buNone/>
            </a:pPr>
            <a:r>
              <a:rPr lang="en-US" sz="2400" smtClean="0"/>
              <a:t>260	$a Barcelona : $b Salamandra, $c 2007, c2004.</a:t>
            </a:r>
          </a:p>
          <a:p>
            <a:pPr>
              <a:buFont typeface="Arial" charset="0"/>
              <a:buNone/>
            </a:pPr>
            <a:r>
              <a:rPr lang="en-US" sz="2400" smtClean="0"/>
              <a:t>300	$a </a:t>
            </a:r>
            <a:r>
              <a:rPr lang="pl-PL" sz="2400" smtClean="0"/>
              <a:t>635 p. ; </a:t>
            </a:r>
            <a:r>
              <a:rPr lang="en-US" sz="2400" smtClean="0"/>
              <a:t>$</a:t>
            </a:r>
            <a:r>
              <a:rPr lang="pl-PL" sz="2400" smtClean="0"/>
              <a:t>c 20 cm</a:t>
            </a:r>
            <a:r>
              <a:rPr lang="en-US" sz="2400" smtClean="0"/>
              <a:t>.</a:t>
            </a:r>
          </a:p>
          <a:p>
            <a:pPr>
              <a:buFont typeface="Arial" charset="0"/>
              <a:buNone/>
            </a:pPr>
            <a:r>
              <a:rPr lang="en-US" sz="2400" smtClean="0"/>
              <a:t>500	$a </a:t>
            </a:r>
            <a:r>
              <a:rPr lang="en-US" sz="2400" smtClean="0">
                <a:solidFill>
                  <a:srgbClr val="FF0000"/>
                </a:solidFill>
              </a:rPr>
              <a:t>Spanish translation of: Harry Potter and the goblet of fire.</a:t>
            </a:r>
          </a:p>
          <a:p>
            <a:pPr>
              <a:buFont typeface="Arial" charset="0"/>
              <a:buNone/>
            </a:pPr>
            <a:r>
              <a:rPr lang="en-US" sz="2400" smtClean="0"/>
              <a:t>500	$a </a:t>
            </a:r>
            <a:r>
              <a:rPr lang="en-US" sz="2400" smtClean="0">
                <a:solidFill>
                  <a:srgbClr val="FF0000"/>
                </a:solidFill>
              </a:rPr>
              <a:t>Sequel to: </a:t>
            </a:r>
            <a:r>
              <a:rPr lang="es-ES" sz="2400" smtClean="0">
                <a:solidFill>
                  <a:srgbClr val="FF0000"/>
                </a:solidFill>
              </a:rPr>
              <a:t>Harry Potter y el prisionero </a:t>
            </a:r>
            <a:br>
              <a:rPr lang="es-ES" sz="2400" smtClean="0">
                <a:solidFill>
                  <a:srgbClr val="FF0000"/>
                </a:solidFill>
              </a:rPr>
            </a:br>
            <a:r>
              <a:rPr lang="es-ES" sz="2400" smtClean="0">
                <a:solidFill>
                  <a:srgbClr val="FF0000"/>
                </a:solidFill>
              </a:rPr>
              <a:t>de Azkaban.</a:t>
            </a:r>
            <a:endParaRPr lang="en-US" sz="2400" smtClean="0">
              <a:solidFill>
                <a:srgbClr val="FF0000"/>
              </a:solidFill>
            </a:endParaRPr>
          </a:p>
        </p:txBody>
      </p:sp>
      <p:sp>
        <p:nvSpPr>
          <p:cNvPr id="5" name="Left Arrow 4"/>
          <p:cNvSpPr/>
          <p:nvPr/>
        </p:nvSpPr>
        <p:spPr>
          <a:xfrm rot="3073522">
            <a:off x="5937664" y="4698206"/>
            <a:ext cx="3841750" cy="1189037"/>
          </a:xfrm>
          <a:prstGeom prst="leftArrow">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a:solidFill>
                  <a:schemeClr val="tx1"/>
                </a:solidFill>
              </a:rPr>
              <a:t>Description of the relationship of this Spanish translation to the English original</a:t>
            </a:r>
          </a:p>
        </p:txBody>
      </p:sp>
      <p:sp>
        <p:nvSpPr>
          <p:cNvPr id="6" name="Right Arrow 5"/>
          <p:cNvSpPr/>
          <p:nvPr/>
        </p:nvSpPr>
        <p:spPr>
          <a:xfrm rot="19004773">
            <a:off x="536133" y="5218520"/>
            <a:ext cx="3290567" cy="1033463"/>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a:solidFill>
                  <a:schemeClr val="tx1"/>
                </a:solidFill>
              </a:rPr>
              <a:t>Description of the relationship of this resource to the work that preceded it</a:t>
            </a:r>
          </a:p>
        </p:txBody>
      </p:sp>
      <p:sp>
        <p:nvSpPr>
          <p:cNvPr id="2" name="Footer Placeholder 1"/>
          <p:cNvSpPr>
            <a:spLocks noGrp="1"/>
          </p:cNvSpPr>
          <p:nvPr>
            <p:ph type="ftr" sz="quarter" idx="11"/>
          </p:nvPr>
        </p:nvSpPr>
        <p:spPr/>
        <p:txBody>
          <a:bodyPr/>
          <a:lstStyle/>
          <a:p>
            <a:pPr>
              <a:defRPr/>
            </a:pPr>
            <a:r>
              <a:rPr lang="en-US" smtClean="0"/>
              <a:t>Module 6. Recording Relationships</a:t>
            </a:r>
            <a:endParaRPr lang="en-US"/>
          </a:p>
        </p:txBody>
      </p:sp>
      <p:sp>
        <p:nvSpPr>
          <p:cNvPr id="3" name="Slide Number Placeholder 2"/>
          <p:cNvSpPr>
            <a:spLocks noGrp="1"/>
          </p:cNvSpPr>
          <p:nvPr>
            <p:ph type="sldNum" sz="quarter" idx="12"/>
          </p:nvPr>
        </p:nvSpPr>
        <p:spPr/>
        <p:txBody>
          <a:bodyPr/>
          <a:lstStyle/>
          <a:p>
            <a:pPr>
              <a:defRPr/>
            </a:pPr>
            <a:fld id="{F8BDFA9F-5688-42AB-8285-2B1460E6331E}" type="slidenum">
              <a:rPr lang="en-US" smtClean="0"/>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3890</TotalTime>
  <Words>3841</Words>
  <Application>Microsoft Office PowerPoint</Application>
  <PresentationFormat>On-screen Show (4:3)</PresentationFormat>
  <Paragraphs>626</Paragraphs>
  <Slides>59</Slides>
  <Notes>59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59</vt:i4>
      </vt:variant>
    </vt:vector>
  </HeadingPairs>
  <TitlesOfParts>
    <vt:vector size="63" baseType="lpstr">
      <vt:lpstr>Arial</vt:lpstr>
      <vt:lpstr>Calibri</vt:lpstr>
      <vt:lpstr>Times New Roman</vt:lpstr>
      <vt:lpstr>Office Theme</vt:lpstr>
      <vt:lpstr>Module 6 Recording Relationships</vt:lpstr>
      <vt:lpstr>Relationships in FRBR</vt:lpstr>
      <vt:lpstr>Entity-Relationship Diagram</vt:lpstr>
      <vt:lpstr>FRBR Relationships</vt:lpstr>
      <vt:lpstr>Relationships in RDA</vt:lpstr>
      <vt:lpstr>Relationships in MARC</vt:lpstr>
      <vt:lpstr>AACR2 Bibliographic Record</vt:lpstr>
      <vt:lpstr>Relationships in MARC</vt:lpstr>
      <vt:lpstr>AACR2 Bibliographic Record</vt:lpstr>
      <vt:lpstr>Relationships in MARC</vt:lpstr>
      <vt:lpstr>AACR2 Authority Record</vt:lpstr>
      <vt:lpstr>RDA Authority Record</vt:lpstr>
      <vt:lpstr>Please log in to RDA</vt:lpstr>
      <vt:lpstr>Primary Relationships</vt:lpstr>
      <vt:lpstr>Primary Relationships</vt:lpstr>
      <vt:lpstr>Primary Relationship Authorized Access point</vt:lpstr>
      <vt:lpstr>Primary Relationship (one work) Authorized Access point</vt:lpstr>
      <vt:lpstr>Primary Relationship (one work) Authorized Access point</vt:lpstr>
      <vt:lpstr>Primary Relationship (one work) Authorized Access point</vt:lpstr>
      <vt:lpstr>PowerPoint Presentation</vt:lpstr>
      <vt:lpstr>Primary Relationship (one work) Authorized Access point</vt:lpstr>
      <vt:lpstr>Primary Relationship (one work) Authorized Access point</vt:lpstr>
      <vt:lpstr>Primary Relationship (one work) Authorized Access point</vt:lpstr>
      <vt:lpstr>Primary Relationship (one work) Authorized Access point</vt:lpstr>
      <vt:lpstr>Primary Relationship  (more than one work or expression) Authorized Access point</vt:lpstr>
      <vt:lpstr>Primary Relationship  (more than one work or expression) Authorized Access point</vt:lpstr>
      <vt:lpstr>Primary Relationship  (more than one work or expression) Authorized Access point</vt:lpstr>
      <vt:lpstr>Relationships between resources and Persons, Families, Corporate Bodies</vt:lpstr>
      <vt:lpstr>Core relationship</vt:lpstr>
      <vt:lpstr>Creator on the Bibliographic Record</vt:lpstr>
      <vt:lpstr>Creator on the Bibliographic Record:  One Person, Family, or Corporate Body</vt:lpstr>
      <vt:lpstr>Corporate bodies as creators</vt:lpstr>
      <vt:lpstr>Creator on the Bibliographic Record: Collaborative Work</vt:lpstr>
      <vt:lpstr>Creator on the Bibliographic Record: Compilations</vt:lpstr>
      <vt:lpstr>Core relationship</vt:lpstr>
      <vt:lpstr>Recording the relationship</vt:lpstr>
      <vt:lpstr>Relationship Designator</vt:lpstr>
      <vt:lpstr>Relationship Designator</vt:lpstr>
      <vt:lpstr>Relationship Designator RDA Record</vt:lpstr>
      <vt:lpstr>Recording Relationships  Between Works</vt:lpstr>
      <vt:lpstr>Recording Relationships  Between Works: Description</vt:lpstr>
      <vt:lpstr>Recording Relationships  Between Works: Authorized Access Point</vt:lpstr>
      <vt:lpstr>Relationships between Works: Whole-Part Relationship</vt:lpstr>
      <vt:lpstr>Relationships between Works: Whole-Part Relationship</vt:lpstr>
      <vt:lpstr>Relationships between Works: Whole-Part Relationship</vt:lpstr>
      <vt:lpstr>Recording Relationships  Between Expressions and other Resources</vt:lpstr>
      <vt:lpstr>Recording Relationships  Between Expressions: Description</vt:lpstr>
      <vt:lpstr>Recording Relationships  Between Expressions: Authorized Access Point</vt:lpstr>
      <vt:lpstr>Bibliographic or Authority Record?</vt:lpstr>
      <vt:lpstr>Relationships in Authority Records</vt:lpstr>
      <vt:lpstr>Relationships in Authority Records</vt:lpstr>
      <vt:lpstr>Relationships Between Persons, Families, and Corporate Bodies</vt:lpstr>
      <vt:lpstr>Relationships Between Persons, Families, and Corporate Bodies</vt:lpstr>
      <vt:lpstr>Relationship Designators</vt:lpstr>
      <vt:lpstr>Relationship Designators</vt:lpstr>
      <vt:lpstr>A few changes from AACR2</vt:lpstr>
      <vt:lpstr>A few changes from AACR2</vt:lpstr>
      <vt:lpstr>Module 6 Recording Relationships  Questions?</vt:lpstr>
      <vt:lpstr>  This Presentation is available at </vt:lpstr>
    </vt:vector>
  </TitlesOfParts>
  <Company>St Charles City-County Library District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Library</dc:creator>
  <cp:lastModifiedBy>Robert Maxwell</cp:lastModifiedBy>
  <cp:revision>419</cp:revision>
  <dcterms:created xsi:type="dcterms:W3CDTF">2009-02-12T16:45:06Z</dcterms:created>
  <dcterms:modified xsi:type="dcterms:W3CDTF">2015-04-23T22:30:43Z</dcterms:modified>
</cp:coreProperties>
</file>